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</p:sldIdLst>
  <p:sldSz cy="5143500" cx="9144000"/>
  <p:notesSz cx="6858000" cy="9144000"/>
  <p:embeddedFontLst>
    <p:embeddedFont>
      <p:font typeface="Lato"/>
      <p:regular r:id="rId98"/>
      <p:bold r:id="rId99"/>
      <p:italic r:id="rId100"/>
      <p:boldItalic r:id="rId101"/>
    </p:embeddedFont>
    <p:embeddedFont>
      <p:font typeface="Lato Light"/>
      <p:regular r:id="rId102"/>
      <p:bold r:id="rId103"/>
      <p:italic r:id="rId104"/>
      <p:boldItalic r:id="rId105"/>
    </p:embeddedFont>
    <p:embeddedFont>
      <p:font typeface="Lato Black"/>
      <p:bold r:id="rId106"/>
      <p:boldItalic r:id="rId10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17833B8-CAEE-497C-AA64-A68FA2D7CB71}">
  <a:tblStyle styleId="{217833B8-CAEE-497C-AA64-A68FA2D7CB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font" Target="fonts/LatoBlack-boldItalic.fntdata"/><Relationship Id="rId106" Type="http://schemas.openxmlformats.org/officeDocument/2006/relationships/font" Target="fonts/LatoBlack-bold.fntdata"/><Relationship Id="rId105" Type="http://schemas.openxmlformats.org/officeDocument/2006/relationships/font" Target="fonts/LatoLight-boldItalic.fntdata"/><Relationship Id="rId104" Type="http://schemas.openxmlformats.org/officeDocument/2006/relationships/font" Target="fonts/LatoLight-italic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LatoLight-bold.fntdata"/><Relationship Id="rId102" Type="http://schemas.openxmlformats.org/officeDocument/2006/relationships/font" Target="fonts/LatoLight-regular.fntdata"/><Relationship Id="rId101" Type="http://schemas.openxmlformats.org/officeDocument/2006/relationships/font" Target="fonts/Lato-boldItalic.fntdata"/><Relationship Id="rId100" Type="http://schemas.openxmlformats.org/officeDocument/2006/relationships/font" Target="fonts/Lato-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font" Target="fonts/Lato-bold.fntdata"/><Relationship Id="rId10" Type="http://schemas.openxmlformats.org/officeDocument/2006/relationships/slide" Target="slides/slide4.xml"/><Relationship Id="rId98" Type="http://schemas.openxmlformats.org/officeDocument/2006/relationships/font" Target="fonts/Lato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c37bbf86c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c37bbf86c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c37bbf86c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c37bbf86c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ec37bbf86c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ec37bbf86c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c37bbf86c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ec37bbf86c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c37bbf86c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ec37bbf86c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c37bbf86c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c37bbf86c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ec37bbf86c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ec37bbf86c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ec37bbf86c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ec37bbf86c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c37bbf86c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ec37bbf86c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f73a8f7d5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f73a8f7d5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ec37bbf86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ec37bbf86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ec37bbf86c_2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ec37bbf86c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ec37bbf86c_2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ec37bbf86c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ec37bbf86c_2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ec37bbf86c_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ec37bbf86c_2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ec37bbf86c_2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ec37bbf86c_2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ec37bbf86c_2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ec37bbf86c_2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ec37bbf86c_2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c37bbf86c_2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ec37bbf86c_2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ec37bbf86c_2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ec37bbf86c_2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ec37bbf86c_2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ec37bbf86c_2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ec37bbf86c_2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ec37bbf86c_2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ec37bbf86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ec37bbf86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ec37bbf86c_2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ec37bbf86c_2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ec37bbf86c_2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ec37bbf86c_2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c37bbf86c_2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ec37bbf86c_2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ec37bbf86c_2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ec37bbf86c_2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c37bbf86c_2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ec37bbf86c_2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ec37bbf86c_2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ec37bbf86c_2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ec37bbf86c_2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ec37bbf86c_2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e6d27ca7a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e6d27ca7a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e6d27ca7a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e6d27ca7a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e6d27ca7a5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e6d27ca7a5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ec37bbf86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ec37bbf86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e6d27ca7a5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e6d27ca7a5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e6d27ca7a5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e6d27ca7a5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e6d27ca7a5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e6d27ca7a5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e6d27ca7a5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e6d27ca7a5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e6d27ca7a5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e6d27ca7a5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e6d27ca7a5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e6d27ca7a5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e6d27ca7a5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e6d27ca7a5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e6d27ca7a5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e6d27ca7a5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e6d27ca7a5_0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e6d27ca7a5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e6d27ca7a5_0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e6d27ca7a5_0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c37bbf86c_2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ec37bbf86c_2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e6d27ca7a5_0_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2e6d27ca7a5_0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e6d27ca7a5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2e6d27ca7a5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e6d27ca7a5_0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e6d27ca7a5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e6d27ca7a5_0_7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2e6d27ca7a5_0_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e6d27ca7a5_0_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2e6d27ca7a5_0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e6d27ca7a5_0_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2e6d27ca7a5_0_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e6d27ca7a5_0_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e6d27ca7a5_0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e6d27ca7a5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2e6d27ca7a5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e6d27ca7a5_0_8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2e6d27ca7a5_0_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e6d27ca7a5_0_8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2e6d27ca7a5_0_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c37bbf86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ec37bbf86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e6d27ca7a5_0_8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e6d27ca7a5_0_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2e6d27ca7a5_0_9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2e6d27ca7a5_0_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e6d27ca7a5_0_9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2e6d27ca7a5_0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e6d27ca7a5_0_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e6d27ca7a5_0_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2e6d27ca7a5_0_9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2e6d27ca7a5_0_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e6d27ca7a5_0_9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2e6d27ca7a5_0_9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e6d27ca7a5_0_9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e6d27ca7a5_0_9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2e6d27ca7a5_0_1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2e6d27ca7a5_0_1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2e6d27ca7a5_0_10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2e6d27ca7a5_0_1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2e6d27ca7a5_0_10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2e6d27ca7a5_0_10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ec37bbf86c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ec37bbf86c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2e6d27ca7a5_0_1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2e6d27ca7a5_0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2e6d27ca7a5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2e6d27ca7a5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2e6d27ca7a5_0_1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2e6d27ca7a5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2e6d27ca7a5_0_1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2e6d27ca7a5_0_1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2e6d27ca7a5_0_1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2e6d27ca7a5_0_1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2e6d27ca7a5_0_10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2e6d27ca7a5_0_10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2e6d27ca7a5_0_1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2e6d27ca7a5_0_1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2e6d27ca7a5_0_1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2e6d27ca7a5_0_1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2e6d27ca7a5_0_1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2e6d27ca7a5_0_1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2e6d27ca7a5_0_1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2e6d27ca7a5_0_1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ec37bbf86c_2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ec37bbf86c_2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2e6d27ca7a5_0_1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2e6d27ca7a5_0_1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2e6d27ca7a5_0_1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2e6d27ca7a5_0_1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2e6d27ca7a5_0_1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2e6d27ca7a5_0_1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2e6d27ca7a5_0_1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2e6d27ca7a5_0_1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2e6d27ca7a5_0_1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2e6d27ca7a5_0_1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2e6d27ca7a5_0_1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2e6d27ca7a5_0_1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2e6d27ca7a5_0_1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2e6d27ca7a5_0_1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2e6d27ca7a5_0_1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2e6d27ca7a5_0_1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2e6d27ca7a5_0_1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2e6d27ca7a5_0_1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2e6d27ca7a5_0_1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2e6d27ca7a5_0_1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ec37bbf86c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ec37bbf86c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2e6d27ca7a5_0_1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2e6d27ca7a5_0_1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2e6d27ca7a5_0_1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2e6d27ca7a5_0_1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jp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jp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1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1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1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1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1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1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1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Relationship Id="rId4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1.jpg"/><Relationship Id="rId5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Relationship Id="rId4" Type="http://schemas.openxmlformats.org/officeDocument/2006/relationships/image" Target="../media/image12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Relationship Id="rId4" Type="http://schemas.openxmlformats.org/officeDocument/2006/relationships/image" Target="../media/image12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Relationship Id="rId4" Type="http://schemas.openxmlformats.org/officeDocument/2006/relationships/image" Target="../media/image12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png"/><Relationship Id="rId4" Type="http://schemas.openxmlformats.org/officeDocument/2006/relationships/image" Target="../media/image1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Relationship Id="rId4" Type="http://schemas.openxmlformats.org/officeDocument/2006/relationships/image" Target="../media/image12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.png"/><Relationship Id="rId4" Type="http://schemas.openxmlformats.org/officeDocument/2006/relationships/image" Target="../media/image12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png"/><Relationship Id="rId4" Type="http://schemas.openxmlformats.org/officeDocument/2006/relationships/image" Target="../media/image20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Relationship Id="rId6" Type="http://schemas.openxmlformats.org/officeDocument/2006/relationships/image" Target="../media/image25.png"/><Relationship Id="rId7" Type="http://schemas.openxmlformats.org/officeDocument/2006/relationships/image" Target="../media/image1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Relationship Id="rId6" Type="http://schemas.openxmlformats.org/officeDocument/2006/relationships/image" Target="../media/image25.png"/><Relationship Id="rId7" Type="http://schemas.openxmlformats.org/officeDocument/2006/relationships/image" Target="../media/image1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.png"/><Relationship Id="rId4" Type="http://schemas.openxmlformats.org/officeDocument/2006/relationships/image" Target="../media/image3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.png"/><Relationship Id="rId4" Type="http://schemas.openxmlformats.org/officeDocument/2006/relationships/image" Target="../media/image3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.png"/><Relationship Id="rId4" Type="http://schemas.openxmlformats.org/officeDocument/2006/relationships/image" Target="../media/image2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.png"/><Relationship Id="rId4" Type="http://schemas.openxmlformats.org/officeDocument/2006/relationships/image" Target="../media/image2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.png"/><Relationship Id="rId4" Type="http://schemas.openxmlformats.org/officeDocument/2006/relationships/image" Target="../media/image29.gif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.png"/><Relationship Id="rId4" Type="http://schemas.openxmlformats.org/officeDocument/2006/relationships/image" Target="../media/image28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.png"/><Relationship Id="rId4" Type="http://schemas.openxmlformats.org/officeDocument/2006/relationships/image" Target="../media/image28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.png"/><Relationship Id="rId4" Type="http://schemas.openxmlformats.org/officeDocument/2006/relationships/image" Target="../media/image30.png"/><Relationship Id="rId5" Type="http://schemas.openxmlformats.org/officeDocument/2006/relationships/image" Target="../media/image4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.png"/><Relationship Id="rId4" Type="http://schemas.openxmlformats.org/officeDocument/2006/relationships/image" Target="../media/image3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8.png"/><Relationship Id="rId4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3.png"/><Relationship Id="rId4" Type="http://schemas.openxmlformats.org/officeDocument/2006/relationships/image" Target="../media/image46.jpg"/><Relationship Id="rId5" Type="http://schemas.openxmlformats.org/officeDocument/2006/relationships/image" Target="../media/image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3.png"/><Relationship Id="rId4" Type="http://schemas.openxmlformats.org/officeDocument/2006/relationships/image" Target="../media/image46.jpg"/><Relationship Id="rId5" Type="http://schemas.openxmlformats.org/officeDocument/2006/relationships/image" Target="../media/image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5.png"/><Relationship Id="rId4" Type="http://schemas.openxmlformats.org/officeDocument/2006/relationships/image" Target="../media/image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.png"/><Relationship Id="rId4" Type="http://schemas.openxmlformats.org/officeDocument/2006/relationships/image" Target="../media/image4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.png"/><Relationship Id="rId4" Type="http://schemas.openxmlformats.org/officeDocument/2006/relationships/image" Target="../media/image4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.png"/><Relationship Id="rId4" Type="http://schemas.openxmlformats.org/officeDocument/2006/relationships/image" Target="../media/image3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.png"/><Relationship Id="rId4" Type="http://schemas.openxmlformats.org/officeDocument/2006/relationships/image" Target="../media/image4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.png"/><Relationship Id="rId4" Type="http://schemas.openxmlformats.org/officeDocument/2006/relationships/image" Target="../media/image4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.png"/><Relationship Id="rId4" Type="http://schemas.openxmlformats.org/officeDocument/2006/relationships/image" Target="../media/image4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.png"/><Relationship Id="rId4" Type="http://schemas.openxmlformats.org/officeDocument/2006/relationships/image" Target="../media/image42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.png"/><Relationship Id="rId4" Type="http://schemas.openxmlformats.org/officeDocument/2006/relationships/image" Target="../media/image4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.png"/><Relationship Id="rId4" Type="http://schemas.openxmlformats.org/officeDocument/2006/relationships/hyperlink" Target="mailto:giuseppe@professiona.ai" TargetMode="Externa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7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7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3.gif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7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-94000" y="-85050"/>
            <a:ext cx="9237900" cy="5228700"/>
          </a:xfrm>
          <a:prstGeom prst="rect">
            <a:avLst/>
          </a:prstGeom>
          <a:solidFill>
            <a:srgbClr val="3341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0" y="124025"/>
            <a:ext cx="91440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AI Week</a:t>
            </a:r>
            <a:endParaRPr sz="3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5" y="1184725"/>
            <a:ext cx="91440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2625" y="4548275"/>
            <a:ext cx="1638725" cy="2652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0" y="2538975"/>
            <a:ext cx="914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 Python</a:t>
            </a:r>
            <a:endParaRPr b="1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-93875" y="3172250"/>
            <a:ext cx="92379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4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presentato da</a:t>
            </a:r>
            <a:endParaRPr sz="144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4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Giuseppe Gullo</a:t>
            </a:r>
            <a:endParaRPr sz="184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-47050" y="1905688"/>
            <a:ext cx="914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Giorno 1</a:t>
            </a:r>
            <a:endParaRPr sz="24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2"/>
          <p:cNvPicPr preferRelativeResize="0"/>
          <p:nvPr/>
        </p:nvPicPr>
        <p:blipFill rotWithShape="1">
          <a:blip r:embed="rId3">
            <a:alphaModFix/>
          </a:blip>
          <a:srcRect b="-99" l="4875" r="5010" t="100"/>
          <a:stretch/>
        </p:blipFill>
        <p:spPr>
          <a:xfrm>
            <a:off x="-14625" y="530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2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22"/>
          <p:cNvSpPr txBox="1"/>
          <p:nvPr/>
        </p:nvSpPr>
        <p:spPr>
          <a:xfrm>
            <a:off x="678975" y="1763825"/>
            <a:ext cx="527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Passeremo da questo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3"/>
          <p:cNvPicPr preferRelativeResize="0"/>
          <p:nvPr/>
        </p:nvPicPr>
        <p:blipFill rotWithShape="1">
          <a:blip r:embed="rId3">
            <a:alphaModFix/>
          </a:blip>
          <a:srcRect b="-99" l="4875" r="5010" t="100"/>
          <a:stretch/>
        </p:blipFill>
        <p:spPr>
          <a:xfrm>
            <a:off x="-14625" y="530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3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23"/>
          <p:cNvSpPr txBox="1"/>
          <p:nvPr/>
        </p:nvSpPr>
        <p:spPr>
          <a:xfrm>
            <a:off x="678975" y="1763825"/>
            <a:ext cx="527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A questo!</a:t>
            </a:r>
            <a:endParaRPr sz="2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4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" name="Google Shape;189;p24"/>
          <p:cNvSpPr txBox="1"/>
          <p:nvPr/>
        </p:nvSpPr>
        <p:spPr>
          <a:xfrm>
            <a:off x="579900" y="440675"/>
            <a:ext cx="527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Piano d’azione</a:t>
            </a:r>
            <a:endParaRPr sz="32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90" name="Google Shape;190;p24"/>
          <p:cNvSpPr txBox="1"/>
          <p:nvPr/>
        </p:nvSpPr>
        <p:spPr>
          <a:xfrm>
            <a:off x="579900" y="1117775"/>
            <a:ext cx="527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Step 1 </a:t>
            </a:r>
            <a:r>
              <a:rPr lang="it" sz="2400">
                <a:solidFill>
                  <a:srgbClr val="45818E"/>
                </a:solidFill>
                <a:latin typeface="Lato"/>
                <a:ea typeface="Lato"/>
                <a:cs typeface="Lato"/>
                <a:sym typeface="Lato"/>
              </a:rPr>
              <a:t>Programmazione con Python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24"/>
          <p:cNvSpPr txBox="1"/>
          <p:nvPr/>
        </p:nvSpPr>
        <p:spPr>
          <a:xfrm>
            <a:off x="496050" y="1752700"/>
            <a:ext cx="54432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4150"/>
              </a:buClr>
              <a:buSzPts val="1800"/>
              <a:buFont typeface="Lato"/>
              <a:buChar char="●"/>
            </a:pPr>
            <a:r>
              <a:rPr b="1" lang="it" sz="18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Input e Output</a:t>
            </a:r>
            <a:endParaRPr b="1" sz="18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4150"/>
              </a:buClr>
              <a:buSzPts val="1800"/>
              <a:buFont typeface="Lato"/>
              <a:buChar char="●"/>
            </a:pPr>
            <a:r>
              <a:rPr b="1" lang="it" sz="18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Variabili e Tipi di dati</a:t>
            </a:r>
            <a:endParaRPr b="1" sz="18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4150"/>
              </a:buClr>
              <a:buSzPts val="1800"/>
              <a:buFont typeface="Lato"/>
              <a:buChar char="●"/>
            </a:pPr>
            <a:r>
              <a:rPr b="1" lang="it" sz="18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Le collezioni</a:t>
            </a:r>
            <a:endParaRPr b="1" sz="18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4150"/>
              </a:buClr>
              <a:buSzPts val="1800"/>
              <a:buFont typeface="Lato"/>
              <a:buChar char="●"/>
            </a:pPr>
            <a:r>
              <a:rPr b="1" lang="it" sz="18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I Cicli</a:t>
            </a:r>
            <a:endParaRPr b="1" sz="18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4150"/>
              </a:buClr>
              <a:buSzPts val="1800"/>
              <a:buFont typeface="Lato"/>
              <a:buChar char="●"/>
            </a:pPr>
            <a:r>
              <a:rPr b="1" lang="it" sz="18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Istruzioni Condizionali</a:t>
            </a:r>
            <a:endParaRPr b="1" sz="18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" name="Google Shape;192;p24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4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Python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5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25"/>
          <p:cNvSpPr txBox="1"/>
          <p:nvPr/>
        </p:nvSpPr>
        <p:spPr>
          <a:xfrm>
            <a:off x="579900" y="440675"/>
            <a:ext cx="527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Piano d’azione</a:t>
            </a:r>
            <a:endParaRPr sz="32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03" name="Google Shape;203;p25"/>
          <p:cNvSpPr txBox="1"/>
          <p:nvPr/>
        </p:nvSpPr>
        <p:spPr>
          <a:xfrm>
            <a:off x="579900" y="1117775"/>
            <a:ext cx="527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Step 2 </a:t>
            </a:r>
            <a:r>
              <a:rPr lang="it" sz="2400">
                <a:solidFill>
                  <a:srgbClr val="45818E"/>
                </a:solidFill>
                <a:latin typeface="Lato"/>
                <a:ea typeface="Lato"/>
                <a:cs typeface="Lato"/>
                <a:sym typeface="Lato"/>
              </a:rPr>
              <a:t>Paradigmi di Programmazione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p25"/>
          <p:cNvSpPr txBox="1"/>
          <p:nvPr/>
        </p:nvSpPr>
        <p:spPr>
          <a:xfrm>
            <a:off x="496050" y="1752700"/>
            <a:ext cx="54432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4150"/>
              </a:buClr>
              <a:buSzPts val="1800"/>
              <a:buFont typeface="Lato"/>
              <a:buChar char="●"/>
            </a:pPr>
            <a:r>
              <a:rPr b="1" lang="it" sz="18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Programmazione Procedurale</a:t>
            </a:r>
            <a:endParaRPr b="1" sz="18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4150"/>
              </a:buClr>
              <a:buSzPts val="1800"/>
              <a:buFont typeface="Lato"/>
              <a:buChar char="●"/>
            </a:pPr>
            <a:r>
              <a:rPr b="1" lang="it" sz="18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Programmazione Orientata agli Oggetti</a:t>
            </a:r>
            <a:endParaRPr b="1" sz="18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4150"/>
              </a:buClr>
              <a:buSzPts val="1800"/>
              <a:buFont typeface="Lato"/>
              <a:buChar char="●"/>
            </a:pPr>
            <a:r>
              <a:rPr b="1" lang="it" sz="18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Programmazione Funzionale</a:t>
            </a:r>
            <a:endParaRPr b="1" sz="18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" name="Google Shape;205;p25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Python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/>
          <p:nvPr/>
        </p:nvSpPr>
        <p:spPr>
          <a:xfrm>
            <a:off x="-94000" y="-85050"/>
            <a:ext cx="9237900" cy="5228700"/>
          </a:xfrm>
          <a:prstGeom prst="rect">
            <a:avLst/>
          </a:prstGeom>
          <a:solidFill>
            <a:srgbClr val="3341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6"/>
          <p:cNvSpPr txBox="1"/>
          <p:nvPr/>
        </p:nvSpPr>
        <p:spPr>
          <a:xfrm>
            <a:off x="0" y="124025"/>
            <a:ext cx="91440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AI Week</a:t>
            </a:r>
            <a:endParaRPr sz="3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26"/>
          <p:cNvSpPr txBox="1"/>
          <p:nvPr/>
        </p:nvSpPr>
        <p:spPr>
          <a:xfrm>
            <a:off x="25" y="1184725"/>
            <a:ext cx="91440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5" name="Google Shape;2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2625" y="4548275"/>
            <a:ext cx="1638725" cy="26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6"/>
          <p:cNvSpPr txBox="1"/>
          <p:nvPr/>
        </p:nvSpPr>
        <p:spPr>
          <a:xfrm>
            <a:off x="25" y="2444375"/>
            <a:ext cx="914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26"/>
          <p:cNvSpPr txBox="1"/>
          <p:nvPr/>
        </p:nvSpPr>
        <p:spPr>
          <a:xfrm>
            <a:off x="-93875" y="3172250"/>
            <a:ext cx="92379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4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presentato da</a:t>
            </a:r>
            <a:endParaRPr sz="144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4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Giuseppe Gullo</a:t>
            </a:r>
            <a:endParaRPr sz="184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p26"/>
          <p:cNvSpPr txBox="1"/>
          <p:nvPr/>
        </p:nvSpPr>
        <p:spPr>
          <a:xfrm>
            <a:off x="-47050" y="1865475"/>
            <a:ext cx="914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Giorno 1</a:t>
            </a:r>
            <a:endParaRPr sz="24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7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27"/>
          <p:cNvSpPr txBox="1"/>
          <p:nvPr/>
        </p:nvSpPr>
        <p:spPr>
          <a:xfrm>
            <a:off x="356275" y="1068550"/>
            <a:ext cx="5910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8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La programmazione informatica  è il processo di progettazione e sviluppo</a:t>
            </a:r>
            <a:r>
              <a:rPr lang="it" sz="18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it" sz="18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di un programma per computer </a:t>
            </a:r>
            <a:r>
              <a:rPr b="1" lang="it" sz="18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(software)</a:t>
            </a:r>
            <a:r>
              <a:rPr lang="it" sz="18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 per risolvere un determinato problema,</a:t>
            </a:r>
            <a:r>
              <a:rPr lang="it" sz="18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it" sz="18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tramite una sequenza di istruzioni scritte in un linguaggio di programmazione </a:t>
            </a:r>
            <a:r>
              <a:rPr b="1" lang="it" sz="18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(algoritmo)</a:t>
            </a:r>
            <a:r>
              <a:rPr lang="it" sz="18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27"/>
          <p:cNvSpPr txBox="1"/>
          <p:nvPr/>
        </p:nvSpPr>
        <p:spPr>
          <a:xfrm>
            <a:off x="270400" y="336200"/>
            <a:ext cx="93315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rgbClr val="45818E"/>
                </a:solidFill>
                <a:latin typeface="Lato"/>
                <a:ea typeface="Lato"/>
                <a:cs typeface="Lato"/>
                <a:sym typeface="Lato"/>
              </a:rPr>
              <a:t>Cosa è la Programmazione Informatica ?</a:t>
            </a:r>
            <a:endParaRPr b="1"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8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5" name="Google Shape;23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275" y="965938"/>
            <a:ext cx="6520674" cy="3669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8"/>
          <p:cNvSpPr txBox="1"/>
          <p:nvPr/>
        </p:nvSpPr>
        <p:spPr>
          <a:xfrm>
            <a:off x="335275" y="117000"/>
            <a:ext cx="9331500" cy="12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L’algoritmo</a:t>
            </a:r>
            <a:endParaRPr sz="36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9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4" name="Google Shape;24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250" y="814525"/>
            <a:ext cx="7724850" cy="3566974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9"/>
          <p:cNvSpPr txBox="1"/>
          <p:nvPr/>
        </p:nvSpPr>
        <p:spPr>
          <a:xfrm>
            <a:off x="260950" y="191300"/>
            <a:ext cx="543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Quanti animali ci sono in questa foto?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0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30"/>
          <p:cNvSpPr txBox="1"/>
          <p:nvPr/>
        </p:nvSpPr>
        <p:spPr>
          <a:xfrm>
            <a:off x="336025" y="397725"/>
            <a:ext cx="6409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Contiamoli con un po’ di pseudocodice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30"/>
          <p:cNvSpPr txBox="1"/>
          <p:nvPr/>
        </p:nvSpPr>
        <p:spPr>
          <a:xfrm>
            <a:off x="429300" y="1345750"/>
            <a:ext cx="6027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Courier New"/>
                <a:ea typeface="Courier New"/>
                <a:cs typeface="Courier New"/>
                <a:sym typeface="Courier New"/>
              </a:rPr>
              <a:t>c = 0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Courier New"/>
                <a:ea typeface="Courier New"/>
                <a:cs typeface="Courier New"/>
                <a:sym typeface="Courier New"/>
              </a:rPr>
              <a:t>for each animal in picture: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Courier New"/>
                <a:ea typeface="Courier New"/>
                <a:cs typeface="Courier New"/>
                <a:sym typeface="Courier New"/>
              </a:rPr>
              <a:t>	c = c+1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1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2" name="Google Shape;26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250" y="814525"/>
            <a:ext cx="5146750" cy="237652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1"/>
          <p:cNvSpPr txBox="1"/>
          <p:nvPr/>
        </p:nvSpPr>
        <p:spPr>
          <a:xfrm>
            <a:off x="260950" y="191300"/>
            <a:ext cx="543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Quanti animali ci sono in questa foto?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p31"/>
          <p:cNvSpPr txBox="1"/>
          <p:nvPr/>
        </p:nvSpPr>
        <p:spPr>
          <a:xfrm>
            <a:off x="495350" y="3260175"/>
            <a:ext cx="6027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c = 0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for each animal in picture: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	c = c+1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42382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322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Python</a:t>
            </a:r>
            <a:endParaRPr sz="322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525" y="2679200"/>
            <a:ext cx="1727749" cy="172774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>
            <p:ph type="title"/>
          </p:nvPr>
        </p:nvSpPr>
        <p:spPr>
          <a:xfrm>
            <a:off x="423825" y="1273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1820">
                <a:latin typeface="Lato"/>
                <a:ea typeface="Lato"/>
                <a:cs typeface="Lato"/>
                <a:sym typeface="Lato"/>
              </a:rPr>
              <a:t>Nato nel 1991 dalla mente di Guido Van Rossum,</a:t>
            </a:r>
            <a:endParaRPr sz="182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1820">
                <a:latin typeface="Lato"/>
                <a:ea typeface="Lato"/>
                <a:cs typeface="Lato"/>
                <a:sym typeface="Lato"/>
              </a:rPr>
              <a:t>Python è oggi diventato il linguaggio di programmazione</a:t>
            </a:r>
            <a:endParaRPr sz="182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1820">
                <a:latin typeface="Lato"/>
                <a:ea typeface="Lato"/>
                <a:cs typeface="Lato"/>
                <a:sym typeface="Lato"/>
              </a:rPr>
              <a:t>più conosciuto e amato al mondo.</a:t>
            </a:r>
            <a:endParaRPr sz="182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Python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2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2" name="Google Shape;27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250" y="814525"/>
            <a:ext cx="5146750" cy="237652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2"/>
          <p:cNvSpPr txBox="1"/>
          <p:nvPr/>
        </p:nvSpPr>
        <p:spPr>
          <a:xfrm>
            <a:off x="260950" y="191300"/>
            <a:ext cx="543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Quanti animali ci sono in questa foto?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4" name="Google Shape;274;p32"/>
          <p:cNvSpPr txBox="1"/>
          <p:nvPr/>
        </p:nvSpPr>
        <p:spPr>
          <a:xfrm>
            <a:off x="495350" y="3260175"/>
            <a:ext cx="6027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 = 0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for each animal in picture: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it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c = c+1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5" name="Google Shape;275;p32"/>
          <p:cNvSpPr/>
          <p:nvPr/>
        </p:nvSpPr>
        <p:spPr>
          <a:xfrm>
            <a:off x="528375" y="974200"/>
            <a:ext cx="1213500" cy="12135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2"/>
          <p:cNvSpPr/>
          <p:nvPr/>
        </p:nvSpPr>
        <p:spPr>
          <a:xfrm>
            <a:off x="2163075" y="4074375"/>
            <a:ext cx="445800" cy="4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2"/>
          <p:cNvSpPr txBox="1"/>
          <p:nvPr/>
        </p:nvSpPr>
        <p:spPr>
          <a:xfrm>
            <a:off x="2154825" y="4045726"/>
            <a:ext cx="44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</a:rPr>
              <a:t>1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3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5" name="Google Shape;28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250" y="814525"/>
            <a:ext cx="5146750" cy="237652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3"/>
          <p:cNvSpPr txBox="1"/>
          <p:nvPr/>
        </p:nvSpPr>
        <p:spPr>
          <a:xfrm>
            <a:off x="260950" y="191300"/>
            <a:ext cx="543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Quanti animali ci sono in questa foto?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" name="Google Shape;287;p33"/>
          <p:cNvSpPr txBox="1"/>
          <p:nvPr/>
        </p:nvSpPr>
        <p:spPr>
          <a:xfrm>
            <a:off x="495350" y="3260175"/>
            <a:ext cx="6027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 = 0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for each animal in picture: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it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c = c+1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8" name="Google Shape;288;p33"/>
          <p:cNvSpPr/>
          <p:nvPr/>
        </p:nvSpPr>
        <p:spPr>
          <a:xfrm>
            <a:off x="1719250" y="1648788"/>
            <a:ext cx="708000" cy="7080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3"/>
          <p:cNvSpPr/>
          <p:nvPr/>
        </p:nvSpPr>
        <p:spPr>
          <a:xfrm>
            <a:off x="2163075" y="4074375"/>
            <a:ext cx="445800" cy="4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3"/>
          <p:cNvSpPr txBox="1"/>
          <p:nvPr/>
        </p:nvSpPr>
        <p:spPr>
          <a:xfrm>
            <a:off x="2154825" y="4045726"/>
            <a:ext cx="44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</a:rPr>
              <a:t>2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4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8" name="Google Shape;29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250" y="814525"/>
            <a:ext cx="5146750" cy="2376524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4"/>
          <p:cNvSpPr txBox="1"/>
          <p:nvPr/>
        </p:nvSpPr>
        <p:spPr>
          <a:xfrm>
            <a:off x="260950" y="191300"/>
            <a:ext cx="543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Quanti animali ci sono in questa foto?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34"/>
          <p:cNvSpPr txBox="1"/>
          <p:nvPr/>
        </p:nvSpPr>
        <p:spPr>
          <a:xfrm>
            <a:off x="495350" y="3260175"/>
            <a:ext cx="6027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 = 0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for each animal in picture: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it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c = c+1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1" name="Google Shape;301;p34"/>
          <p:cNvSpPr/>
          <p:nvPr/>
        </p:nvSpPr>
        <p:spPr>
          <a:xfrm>
            <a:off x="2467900" y="905756"/>
            <a:ext cx="1021800" cy="10218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4"/>
          <p:cNvSpPr/>
          <p:nvPr/>
        </p:nvSpPr>
        <p:spPr>
          <a:xfrm>
            <a:off x="2163075" y="4074375"/>
            <a:ext cx="445800" cy="4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4"/>
          <p:cNvSpPr txBox="1"/>
          <p:nvPr/>
        </p:nvSpPr>
        <p:spPr>
          <a:xfrm>
            <a:off x="2154825" y="4045726"/>
            <a:ext cx="44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</a:rPr>
              <a:t>3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5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5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1" name="Google Shape;31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250" y="814525"/>
            <a:ext cx="5146750" cy="237652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5"/>
          <p:cNvSpPr txBox="1"/>
          <p:nvPr/>
        </p:nvSpPr>
        <p:spPr>
          <a:xfrm>
            <a:off x="260950" y="191300"/>
            <a:ext cx="543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Quanti animali ci sono in questa foto?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3" name="Google Shape;313;p35"/>
          <p:cNvSpPr txBox="1"/>
          <p:nvPr/>
        </p:nvSpPr>
        <p:spPr>
          <a:xfrm>
            <a:off x="495350" y="3260175"/>
            <a:ext cx="6027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 = 0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for each animal in picture: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it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c = c+1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4" name="Google Shape;314;p35"/>
          <p:cNvSpPr/>
          <p:nvPr/>
        </p:nvSpPr>
        <p:spPr>
          <a:xfrm>
            <a:off x="3532950" y="1588939"/>
            <a:ext cx="827700" cy="8277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5"/>
          <p:cNvSpPr/>
          <p:nvPr/>
        </p:nvSpPr>
        <p:spPr>
          <a:xfrm>
            <a:off x="2163075" y="4074375"/>
            <a:ext cx="445800" cy="4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5"/>
          <p:cNvSpPr txBox="1"/>
          <p:nvPr/>
        </p:nvSpPr>
        <p:spPr>
          <a:xfrm>
            <a:off x="2154825" y="4045726"/>
            <a:ext cx="44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</a:rPr>
              <a:t>4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6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6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4" name="Google Shape;32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250" y="814525"/>
            <a:ext cx="5146750" cy="2376524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6"/>
          <p:cNvSpPr txBox="1"/>
          <p:nvPr/>
        </p:nvSpPr>
        <p:spPr>
          <a:xfrm>
            <a:off x="260950" y="191300"/>
            <a:ext cx="543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Quanti animali ci sono in questa foto?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6" name="Google Shape;326;p36"/>
          <p:cNvSpPr txBox="1"/>
          <p:nvPr/>
        </p:nvSpPr>
        <p:spPr>
          <a:xfrm>
            <a:off x="495350" y="3260175"/>
            <a:ext cx="6027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 = 0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for each animal in picture: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it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c = c+1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7" name="Google Shape;327;p36"/>
          <p:cNvSpPr/>
          <p:nvPr/>
        </p:nvSpPr>
        <p:spPr>
          <a:xfrm>
            <a:off x="4306750" y="928454"/>
            <a:ext cx="1135500" cy="11355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6"/>
          <p:cNvSpPr/>
          <p:nvPr/>
        </p:nvSpPr>
        <p:spPr>
          <a:xfrm>
            <a:off x="2163075" y="4074375"/>
            <a:ext cx="445800" cy="4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6"/>
          <p:cNvSpPr txBox="1"/>
          <p:nvPr/>
        </p:nvSpPr>
        <p:spPr>
          <a:xfrm>
            <a:off x="2154825" y="4045726"/>
            <a:ext cx="44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</a:rPr>
              <a:t>5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7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7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7" name="Google Shape;337;p37"/>
          <p:cNvSpPr txBox="1"/>
          <p:nvPr/>
        </p:nvSpPr>
        <p:spPr>
          <a:xfrm>
            <a:off x="260950" y="237375"/>
            <a:ext cx="4445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Ora possiamo usare l’algoritmo anche su altre foto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8" name="Google Shape;33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275" y="1350675"/>
            <a:ext cx="5112426" cy="333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8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8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6" name="Google Shape;346;p38"/>
          <p:cNvSpPr txBox="1"/>
          <p:nvPr/>
        </p:nvSpPr>
        <p:spPr>
          <a:xfrm>
            <a:off x="260950" y="237375"/>
            <a:ext cx="4445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Ora possiamo usare l’algoritmo anche su altre foto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7" name="Google Shape;34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750" y="1735202"/>
            <a:ext cx="6827725" cy="301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9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9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5" name="Google Shape;355;p39"/>
          <p:cNvSpPr txBox="1"/>
          <p:nvPr/>
        </p:nvSpPr>
        <p:spPr>
          <a:xfrm>
            <a:off x="260950" y="237375"/>
            <a:ext cx="4445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Ora possiamo usare l’algoritmo anche su altre foto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6" name="Google Shape;35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750" y="1373798"/>
            <a:ext cx="6244850" cy="337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0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2" name="Google Shape;36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0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4" name="Google Shape;364;p40"/>
          <p:cNvSpPr txBox="1"/>
          <p:nvPr/>
        </p:nvSpPr>
        <p:spPr>
          <a:xfrm>
            <a:off x="277450" y="361225"/>
            <a:ext cx="444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Contiamo solo i gatti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5" name="Google Shape;365;p40"/>
          <p:cNvSpPr txBox="1"/>
          <p:nvPr/>
        </p:nvSpPr>
        <p:spPr>
          <a:xfrm>
            <a:off x="388025" y="1329250"/>
            <a:ext cx="60270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Courier New"/>
                <a:ea typeface="Courier New"/>
                <a:cs typeface="Courier New"/>
                <a:sym typeface="Courier New"/>
              </a:rPr>
              <a:t>c = 0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Courier New"/>
                <a:ea typeface="Courier New"/>
                <a:cs typeface="Courier New"/>
                <a:sym typeface="Courier New"/>
              </a:rPr>
              <a:t>for each animal in picture: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latin typeface="Courier New"/>
                <a:ea typeface="Courier New"/>
                <a:cs typeface="Courier New"/>
                <a:sym typeface="Courier New"/>
              </a:rPr>
              <a:t>	if animal is cat: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Courier New"/>
                <a:ea typeface="Courier New"/>
                <a:cs typeface="Courier New"/>
                <a:sym typeface="Courier New"/>
              </a:rPr>
              <a:t>		c = c+1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1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1" name="Google Shape;3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1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3" name="Google Shape;3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425" y="798025"/>
            <a:ext cx="5146750" cy="2376524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1"/>
          <p:cNvSpPr txBox="1"/>
          <p:nvPr/>
        </p:nvSpPr>
        <p:spPr>
          <a:xfrm>
            <a:off x="260950" y="191300"/>
            <a:ext cx="543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Quanti animali ci sono in questa foto?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5" name="Google Shape;375;p41"/>
          <p:cNvSpPr/>
          <p:nvPr/>
        </p:nvSpPr>
        <p:spPr>
          <a:xfrm>
            <a:off x="579200" y="944974"/>
            <a:ext cx="1230900" cy="1230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1"/>
          <p:cNvSpPr txBox="1"/>
          <p:nvPr/>
        </p:nvSpPr>
        <p:spPr>
          <a:xfrm>
            <a:off x="452166" y="3079174"/>
            <a:ext cx="60270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c = 0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for each animal in picture: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	if animal is cat:</a:t>
            </a:r>
            <a:endParaRPr b="1" sz="18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		c = c+1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7" name="Google Shape;377;p41"/>
          <p:cNvSpPr/>
          <p:nvPr/>
        </p:nvSpPr>
        <p:spPr>
          <a:xfrm>
            <a:off x="2542827" y="4284626"/>
            <a:ext cx="445800" cy="4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1"/>
          <p:cNvSpPr txBox="1"/>
          <p:nvPr/>
        </p:nvSpPr>
        <p:spPr>
          <a:xfrm>
            <a:off x="2575850" y="4262126"/>
            <a:ext cx="36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</a:rPr>
              <a:t>0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/>
        </p:nvSpPr>
        <p:spPr>
          <a:xfrm>
            <a:off x="76875" y="3221000"/>
            <a:ext cx="933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257325" y="218475"/>
            <a:ext cx="9331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1 - Python è molto semplice</a:t>
            </a:r>
            <a:endParaRPr sz="16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400" y="1379662"/>
            <a:ext cx="4215925" cy="177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403" y="3581700"/>
            <a:ext cx="4215925" cy="50423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Python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2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4" name="Google Shape;38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2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6" name="Google Shape;38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425" y="798025"/>
            <a:ext cx="5146750" cy="2376524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2"/>
          <p:cNvSpPr txBox="1"/>
          <p:nvPr/>
        </p:nvSpPr>
        <p:spPr>
          <a:xfrm>
            <a:off x="260950" y="191300"/>
            <a:ext cx="543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Quanti animali ci sono in questa foto?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8" name="Google Shape;388;p42"/>
          <p:cNvSpPr/>
          <p:nvPr/>
        </p:nvSpPr>
        <p:spPr>
          <a:xfrm>
            <a:off x="1801100" y="1597200"/>
            <a:ext cx="700500" cy="7005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2"/>
          <p:cNvSpPr txBox="1"/>
          <p:nvPr/>
        </p:nvSpPr>
        <p:spPr>
          <a:xfrm>
            <a:off x="452166" y="3079174"/>
            <a:ext cx="60270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c = 0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for each animal in picture: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	if animal is cat: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		c = c+1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0" name="Google Shape;390;p42"/>
          <p:cNvSpPr/>
          <p:nvPr/>
        </p:nvSpPr>
        <p:spPr>
          <a:xfrm>
            <a:off x="2542827" y="4284626"/>
            <a:ext cx="445800" cy="4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2"/>
          <p:cNvSpPr txBox="1"/>
          <p:nvPr/>
        </p:nvSpPr>
        <p:spPr>
          <a:xfrm>
            <a:off x="2575850" y="4262126"/>
            <a:ext cx="36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</a:rPr>
              <a:t>0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7" name="Google Shape;39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3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9" name="Google Shape;39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425" y="798025"/>
            <a:ext cx="5146750" cy="2376524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3"/>
          <p:cNvSpPr txBox="1"/>
          <p:nvPr/>
        </p:nvSpPr>
        <p:spPr>
          <a:xfrm>
            <a:off x="260950" y="191300"/>
            <a:ext cx="543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Quanti animali ci sono in questa foto?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1" name="Google Shape;401;p43"/>
          <p:cNvSpPr/>
          <p:nvPr/>
        </p:nvSpPr>
        <p:spPr>
          <a:xfrm>
            <a:off x="1801100" y="1597200"/>
            <a:ext cx="700500" cy="7005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3"/>
          <p:cNvSpPr txBox="1"/>
          <p:nvPr/>
        </p:nvSpPr>
        <p:spPr>
          <a:xfrm>
            <a:off x="452166" y="3079174"/>
            <a:ext cx="60270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c = 0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for each animal in picture: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if animal is cat: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it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	c = c+1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3" name="Google Shape;403;p43"/>
          <p:cNvSpPr/>
          <p:nvPr/>
        </p:nvSpPr>
        <p:spPr>
          <a:xfrm>
            <a:off x="2542827" y="4284626"/>
            <a:ext cx="445800" cy="4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3"/>
          <p:cNvSpPr txBox="1"/>
          <p:nvPr/>
        </p:nvSpPr>
        <p:spPr>
          <a:xfrm>
            <a:off x="2575850" y="4262126"/>
            <a:ext cx="36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</a:rPr>
              <a:t>1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4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0" name="Google Shape;41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4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2" name="Google Shape;41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425" y="798025"/>
            <a:ext cx="5146750" cy="2376524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4"/>
          <p:cNvSpPr txBox="1"/>
          <p:nvPr/>
        </p:nvSpPr>
        <p:spPr>
          <a:xfrm>
            <a:off x="260950" y="191300"/>
            <a:ext cx="543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Quanti animali ci sono in questa foto?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4" name="Google Shape;414;p44"/>
          <p:cNvSpPr/>
          <p:nvPr/>
        </p:nvSpPr>
        <p:spPr>
          <a:xfrm>
            <a:off x="2575850" y="887175"/>
            <a:ext cx="1011600" cy="1011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4"/>
          <p:cNvSpPr/>
          <p:nvPr/>
        </p:nvSpPr>
        <p:spPr>
          <a:xfrm>
            <a:off x="2542827" y="4284626"/>
            <a:ext cx="445800" cy="4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4"/>
          <p:cNvSpPr txBox="1"/>
          <p:nvPr/>
        </p:nvSpPr>
        <p:spPr>
          <a:xfrm>
            <a:off x="2575850" y="4262126"/>
            <a:ext cx="36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</a:rPr>
              <a:t>1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417" name="Google Shape;417;p44"/>
          <p:cNvSpPr txBox="1"/>
          <p:nvPr/>
        </p:nvSpPr>
        <p:spPr>
          <a:xfrm>
            <a:off x="452166" y="3079174"/>
            <a:ext cx="60270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c = 0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for each animal in picture: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	if animal is cat:</a:t>
            </a:r>
            <a:endParaRPr b="1" sz="18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		c = c+1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5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3" name="Google Shape;42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5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5" name="Google Shape;42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425" y="798025"/>
            <a:ext cx="5146750" cy="237652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5"/>
          <p:cNvSpPr txBox="1"/>
          <p:nvPr/>
        </p:nvSpPr>
        <p:spPr>
          <a:xfrm>
            <a:off x="260950" y="191300"/>
            <a:ext cx="543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Quanti animali ci sono in questa foto?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7" name="Google Shape;427;p45"/>
          <p:cNvSpPr/>
          <p:nvPr/>
        </p:nvSpPr>
        <p:spPr>
          <a:xfrm>
            <a:off x="3633925" y="1636037"/>
            <a:ext cx="700500" cy="7005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5"/>
          <p:cNvSpPr txBox="1"/>
          <p:nvPr/>
        </p:nvSpPr>
        <p:spPr>
          <a:xfrm>
            <a:off x="452166" y="3079174"/>
            <a:ext cx="60270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c = 0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for each animal in picture: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	if animal is cat: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		c = c+1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9" name="Google Shape;429;p45"/>
          <p:cNvSpPr/>
          <p:nvPr/>
        </p:nvSpPr>
        <p:spPr>
          <a:xfrm>
            <a:off x="2542827" y="4284626"/>
            <a:ext cx="445800" cy="4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5"/>
          <p:cNvSpPr txBox="1"/>
          <p:nvPr/>
        </p:nvSpPr>
        <p:spPr>
          <a:xfrm>
            <a:off x="2575850" y="4262126"/>
            <a:ext cx="36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</a:rPr>
              <a:t>1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6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6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8" name="Google Shape;43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425" y="798025"/>
            <a:ext cx="5146750" cy="2376524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6"/>
          <p:cNvSpPr txBox="1"/>
          <p:nvPr/>
        </p:nvSpPr>
        <p:spPr>
          <a:xfrm>
            <a:off x="260950" y="191300"/>
            <a:ext cx="543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Quanti animali ci sono in questa foto?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0" name="Google Shape;440;p46"/>
          <p:cNvSpPr txBox="1"/>
          <p:nvPr/>
        </p:nvSpPr>
        <p:spPr>
          <a:xfrm>
            <a:off x="452166" y="3079174"/>
            <a:ext cx="60270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c = 0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for each animal in picture: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if animal is cat: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it" sz="18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	c = c+1</a:t>
            </a:r>
            <a:endParaRPr b="1" sz="18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1" name="Google Shape;441;p46"/>
          <p:cNvSpPr/>
          <p:nvPr/>
        </p:nvSpPr>
        <p:spPr>
          <a:xfrm>
            <a:off x="2542827" y="4284626"/>
            <a:ext cx="445800" cy="4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6"/>
          <p:cNvSpPr txBox="1"/>
          <p:nvPr/>
        </p:nvSpPr>
        <p:spPr>
          <a:xfrm>
            <a:off x="2575850" y="4262126"/>
            <a:ext cx="36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</a:rPr>
              <a:t>2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443" name="Google Shape;443;p46"/>
          <p:cNvSpPr/>
          <p:nvPr/>
        </p:nvSpPr>
        <p:spPr>
          <a:xfrm>
            <a:off x="3633925" y="1636037"/>
            <a:ext cx="700500" cy="7005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7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9" name="Google Shape;44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7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1" name="Google Shape;45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425" y="798025"/>
            <a:ext cx="5146750" cy="2376524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7"/>
          <p:cNvSpPr txBox="1"/>
          <p:nvPr/>
        </p:nvSpPr>
        <p:spPr>
          <a:xfrm>
            <a:off x="260950" y="191300"/>
            <a:ext cx="543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Quanti animali ci sono in questa foto?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3" name="Google Shape;453;p47"/>
          <p:cNvSpPr/>
          <p:nvPr/>
        </p:nvSpPr>
        <p:spPr>
          <a:xfrm>
            <a:off x="4474725" y="1027550"/>
            <a:ext cx="1011600" cy="1011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47"/>
          <p:cNvSpPr/>
          <p:nvPr/>
        </p:nvSpPr>
        <p:spPr>
          <a:xfrm>
            <a:off x="2542827" y="4284626"/>
            <a:ext cx="445800" cy="40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7"/>
          <p:cNvSpPr txBox="1"/>
          <p:nvPr/>
        </p:nvSpPr>
        <p:spPr>
          <a:xfrm>
            <a:off x="452166" y="3079174"/>
            <a:ext cx="60270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c = 0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for each animal in picture: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	if animal is cat:</a:t>
            </a:r>
            <a:endParaRPr b="1" sz="18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		c = c+1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6" name="Google Shape;456;p47"/>
          <p:cNvSpPr txBox="1"/>
          <p:nvPr/>
        </p:nvSpPr>
        <p:spPr>
          <a:xfrm>
            <a:off x="2575850" y="4262126"/>
            <a:ext cx="36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</a:rPr>
              <a:t>2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8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2" name="Google Shape;46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8"/>
          <p:cNvSpPr txBox="1"/>
          <p:nvPr/>
        </p:nvSpPr>
        <p:spPr>
          <a:xfrm>
            <a:off x="4572000" y="47486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Programmazione Informatica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4" name="Google Shape;464;p48"/>
          <p:cNvSpPr txBox="1"/>
          <p:nvPr/>
        </p:nvSpPr>
        <p:spPr>
          <a:xfrm>
            <a:off x="309250" y="199100"/>
            <a:ext cx="652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Come sviluppare il pensiero algoritmico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5" name="Google Shape;465;p48"/>
          <p:cNvSpPr txBox="1"/>
          <p:nvPr/>
        </p:nvSpPr>
        <p:spPr>
          <a:xfrm>
            <a:off x="309250" y="691200"/>
            <a:ext cx="65223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Il pensiero algoritmico è una forma mentis, che si sviluppa solo grazie all’esperienza, quindi devi fare tantissima pratica.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6" name="Google Shape;46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525" y="1629412"/>
            <a:ext cx="3516550" cy="2961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9"/>
          <p:cNvSpPr/>
          <p:nvPr/>
        </p:nvSpPr>
        <p:spPr>
          <a:xfrm>
            <a:off x="-94000" y="-85050"/>
            <a:ext cx="9237900" cy="5228700"/>
          </a:xfrm>
          <a:prstGeom prst="rect">
            <a:avLst/>
          </a:prstGeom>
          <a:solidFill>
            <a:srgbClr val="3341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9"/>
          <p:cNvSpPr txBox="1"/>
          <p:nvPr/>
        </p:nvSpPr>
        <p:spPr>
          <a:xfrm>
            <a:off x="0" y="124025"/>
            <a:ext cx="91440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AI Week</a:t>
            </a:r>
            <a:endParaRPr sz="3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3" name="Google Shape;473;p49"/>
          <p:cNvSpPr txBox="1"/>
          <p:nvPr/>
        </p:nvSpPr>
        <p:spPr>
          <a:xfrm>
            <a:off x="25" y="1184725"/>
            <a:ext cx="91440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4" name="Google Shape;47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2625" y="4548275"/>
            <a:ext cx="1638725" cy="26522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9"/>
          <p:cNvSpPr txBox="1"/>
          <p:nvPr/>
        </p:nvSpPr>
        <p:spPr>
          <a:xfrm>
            <a:off x="25" y="2444375"/>
            <a:ext cx="914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Input e Output</a:t>
            </a:r>
            <a:endParaRPr b="1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6" name="Google Shape;476;p49"/>
          <p:cNvSpPr txBox="1"/>
          <p:nvPr/>
        </p:nvSpPr>
        <p:spPr>
          <a:xfrm>
            <a:off x="-93875" y="3172250"/>
            <a:ext cx="92379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4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presentato da</a:t>
            </a:r>
            <a:endParaRPr sz="144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4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Giuseppe Gullo</a:t>
            </a:r>
            <a:endParaRPr sz="184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7" name="Google Shape;477;p49"/>
          <p:cNvSpPr txBox="1"/>
          <p:nvPr/>
        </p:nvSpPr>
        <p:spPr>
          <a:xfrm>
            <a:off x="-47050" y="1865475"/>
            <a:ext cx="914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Giorno 1</a:t>
            </a:r>
            <a:endParaRPr sz="24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0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3" name="Google Shape;48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0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85" name="Google Shape;48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975" y="485000"/>
            <a:ext cx="5451726" cy="383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1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1" name="Google Shape;49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51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3" name="Google Shape;493;p51"/>
          <p:cNvSpPr txBox="1"/>
          <p:nvPr/>
        </p:nvSpPr>
        <p:spPr>
          <a:xfrm>
            <a:off x="579900" y="440675"/>
            <a:ext cx="527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Tipi di Input</a:t>
            </a:r>
            <a:endParaRPr sz="32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494" name="Google Shape;494;p51"/>
          <p:cNvSpPr txBox="1"/>
          <p:nvPr/>
        </p:nvSpPr>
        <p:spPr>
          <a:xfrm>
            <a:off x="579900" y="1327300"/>
            <a:ext cx="58695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4150"/>
              </a:buClr>
              <a:buSzPts val="2400"/>
              <a:buFont typeface="Lato"/>
              <a:buChar char="●"/>
            </a:pPr>
            <a:r>
              <a:rPr lang="it" sz="24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Testo inserito da tastiera</a:t>
            </a:r>
            <a:endParaRPr sz="24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4150"/>
              </a:buClr>
              <a:buSzPts val="2400"/>
              <a:buFont typeface="Lato"/>
              <a:buChar char="●"/>
            </a:pPr>
            <a:r>
              <a:rPr lang="it" sz="24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Immagini acquisite da webcam</a:t>
            </a:r>
            <a:endParaRPr sz="24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4150"/>
              </a:buClr>
              <a:buSzPts val="2400"/>
              <a:buFont typeface="Lato"/>
              <a:buChar char="●"/>
            </a:pPr>
            <a:r>
              <a:rPr lang="it" sz="24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Audio registrato da microfono</a:t>
            </a:r>
            <a:endParaRPr sz="24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4150"/>
              </a:buClr>
              <a:buSzPts val="2400"/>
              <a:buFont typeface="Lato"/>
              <a:buChar char="●"/>
            </a:pPr>
            <a:r>
              <a:rPr lang="it" sz="24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Documenti scannerizzati da scanner</a:t>
            </a:r>
            <a:endParaRPr sz="24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/>
        </p:nvSpPr>
        <p:spPr>
          <a:xfrm>
            <a:off x="203650" y="1375000"/>
            <a:ext cx="933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281650" y="229675"/>
            <a:ext cx="9331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2 - Python è molto flessibile</a:t>
            </a:r>
            <a:endParaRPr sz="16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804425" y="1165325"/>
            <a:ext cx="1209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chemeClr val="accent4"/>
                </a:solidFill>
                <a:latin typeface="Lato Black"/>
                <a:ea typeface="Lato Black"/>
                <a:cs typeface="Lato Black"/>
                <a:sym typeface="Lato Black"/>
              </a:rPr>
              <a:t>Web</a:t>
            </a:r>
            <a:endParaRPr sz="3200">
              <a:solidFill>
                <a:schemeClr val="accent4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2609575" y="1396575"/>
            <a:ext cx="1783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Mobile</a:t>
            </a:r>
            <a:endParaRPr sz="3200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-818925" y="2356200"/>
            <a:ext cx="933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804425" y="2446025"/>
            <a:ext cx="1783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chemeClr val="accent3"/>
                </a:solidFill>
                <a:latin typeface="Lato Black"/>
                <a:ea typeface="Lato Black"/>
                <a:cs typeface="Lato Black"/>
                <a:sym typeface="Lato Black"/>
              </a:rPr>
              <a:t>Security</a:t>
            </a:r>
            <a:endParaRPr sz="3200">
              <a:solidFill>
                <a:schemeClr val="accent3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3467150" y="2297700"/>
            <a:ext cx="2100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9900FF"/>
                </a:solidFill>
                <a:latin typeface="Lato Black"/>
                <a:ea typeface="Lato Black"/>
                <a:cs typeface="Lato Black"/>
                <a:sym typeface="Lato Black"/>
              </a:rPr>
              <a:t>Analytics</a:t>
            </a:r>
            <a:endParaRPr sz="3200">
              <a:solidFill>
                <a:srgbClr val="9900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3972200" y="3403450"/>
            <a:ext cx="722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FF0000"/>
                </a:solidFill>
                <a:latin typeface="Lato Black"/>
                <a:ea typeface="Lato Black"/>
                <a:cs typeface="Lato Black"/>
                <a:sym typeface="Lato Black"/>
              </a:rPr>
              <a:t>AI</a:t>
            </a:r>
            <a:endParaRPr sz="3200">
              <a:solidFill>
                <a:srgbClr val="FF000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578800" y="3637475"/>
            <a:ext cx="2639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A64D79"/>
                </a:solidFill>
                <a:latin typeface="Lato Black"/>
                <a:ea typeface="Lato Black"/>
                <a:cs typeface="Lato Black"/>
                <a:sym typeface="Lato Black"/>
              </a:rPr>
              <a:t>Data Science</a:t>
            </a:r>
            <a:endParaRPr sz="3200">
              <a:solidFill>
                <a:srgbClr val="A64D79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Python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2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0" name="Google Shape;50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2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2" name="Google Shape;502;p52"/>
          <p:cNvSpPr txBox="1"/>
          <p:nvPr/>
        </p:nvSpPr>
        <p:spPr>
          <a:xfrm>
            <a:off x="255050" y="208625"/>
            <a:ext cx="527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Dispositivi di Input</a:t>
            </a:r>
            <a:endParaRPr sz="32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503" name="Google Shape;50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225" y="1269625"/>
            <a:ext cx="2879576" cy="108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3350" y="1269625"/>
            <a:ext cx="1089125" cy="108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225" y="2632300"/>
            <a:ext cx="1410349" cy="1231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77300" y="2632311"/>
            <a:ext cx="1877800" cy="150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3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2" name="Google Shape;51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53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4" name="Google Shape;514;p53"/>
          <p:cNvSpPr txBox="1"/>
          <p:nvPr/>
        </p:nvSpPr>
        <p:spPr>
          <a:xfrm>
            <a:off x="255050" y="208625"/>
            <a:ext cx="527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Dispositivi di Input</a:t>
            </a:r>
            <a:endParaRPr sz="32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515" name="Google Shape;51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225" y="1269625"/>
            <a:ext cx="2879576" cy="108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3350" y="1269625"/>
            <a:ext cx="1089125" cy="108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225" y="2632300"/>
            <a:ext cx="1410349" cy="1231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77300" y="2632311"/>
            <a:ext cx="1877800" cy="150452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53"/>
          <p:cNvSpPr/>
          <p:nvPr/>
        </p:nvSpPr>
        <p:spPr>
          <a:xfrm>
            <a:off x="440875" y="1229800"/>
            <a:ext cx="2970000" cy="11835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4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5" name="Google Shape;52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54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7" name="Google Shape;527;p54"/>
          <p:cNvSpPr txBox="1"/>
          <p:nvPr/>
        </p:nvSpPr>
        <p:spPr>
          <a:xfrm>
            <a:off x="229750" y="193175"/>
            <a:ext cx="527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Dispositivi di Output</a:t>
            </a:r>
            <a:endParaRPr sz="32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528" name="Google Shape;52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850" y="731050"/>
            <a:ext cx="2314925" cy="231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9675" y="1099162"/>
            <a:ext cx="2314926" cy="1578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4200" y="2835750"/>
            <a:ext cx="2516050" cy="168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5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6" name="Google Shape;53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55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8" name="Google Shape;538;p55"/>
          <p:cNvSpPr txBox="1"/>
          <p:nvPr/>
        </p:nvSpPr>
        <p:spPr>
          <a:xfrm>
            <a:off x="229750" y="193175"/>
            <a:ext cx="527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Dispositivi di Output</a:t>
            </a:r>
            <a:endParaRPr sz="32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539" name="Google Shape;53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850" y="731050"/>
            <a:ext cx="2314925" cy="231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9675" y="1099162"/>
            <a:ext cx="2314926" cy="1578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4200" y="2835750"/>
            <a:ext cx="2516050" cy="168855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55"/>
          <p:cNvSpPr/>
          <p:nvPr/>
        </p:nvSpPr>
        <p:spPr>
          <a:xfrm>
            <a:off x="314850" y="1160175"/>
            <a:ext cx="2353500" cy="15177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6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8" name="Google Shape;54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56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0" name="Google Shape;550;p56"/>
          <p:cNvSpPr txBox="1"/>
          <p:nvPr/>
        </p:nvSpPr>
        <p:spPr>
          <a:xfrm>
            <a:off x="229750" y="203025"/>
            <a:ext cx="527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6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Un Software </a:t>
            </a:r>
            <a:r>
              <a:rPr lang="it" sz="2600" u="sng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non è solo una GUI</a:t>
            </a:r>
            <a:endParaRPr sz="2600" u="sng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551" name="Google Shape;55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588" y="1022675"/>
            <a:ext cx="5297814" cy="357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7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7" name="Google Shape;55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57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9" name="Google Shape;559;p57"/>
          <p:cNvSpPr txBox="1"/>
          <p:nvPr/>
        </p:nvSpPr>
        <p:spPr>
          <a:xfrm>
            <a:off x="229750" y="203025"/>
            <a:ext cx="527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6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Un Software </a:t>
            </a:r>
            <a:r>
              <a:rPr lang="it" sz="2600" u="sng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non è solo una GUI</a:t>
            </a:r>
            <a:endParaRPr sz="2600" u="sng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560" name="Google Shape;56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588" y="1022675"/>
            <a:ext cx="5297814" cy="357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8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6" name="Google Shape;5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58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8" name="Google Shape;56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625" y="160150"/>
            <a:ext cx="6454237" cy="444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9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4" name="Google Shape;57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59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76" name="Google Shape;57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475" y="338025"/>
            <a:ext cx="4800600" cy="208597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59"/>
          <p:cNvSpPr txBox="1"/>
          <p:nvPr/>
        </p:nvSpPr>
        <p:spPr>
          <a:xfrm>
            <a:off x="4254175" y="744400"/>
            <a:ext cx="211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</a:rPr>
              <a:t>INPUT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78" name="Google Shape;578;p59"/>
          <p:cNvSpPr txBox="1"/>
          <p:nvPr/>
        </p:nvSpPr>
        <p:spPr>
          <a:xfrm>
            <a:off x="4092600" y="1144600"/>
            <a:ext cx="95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</a:rPr>
              <a:t>OUTPUT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79" name="Google Shape;579;p59"/>
          <p:cNvSpPr/>
          <p:nvPr/>
        </p:nvSpPr>
        <p:spPr>
          <a:xfrm>
            <a:off x="2243025" y="1036450"/>
            <a:ext cx="2683800" cy="540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59"/>
          <p:cNvSpPr/>
          <p:nvPr/>
        </p:nvSpPr>
        <p:spPr>
          <a:xfrm>
            <a:off x="1377325" y="1144300"/>
            <a:ext cx="2605500" cy="143100"/>
          </a:xfrm>
          <a:prstGeom prst="rect">
            <a:avLst/>
          </a:prstGeom>
          <a:solidFill>
            <a:srgbClr val="0C0C0C"/>
          </a:solidFill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581" name="Google Shape;581;p59"/>
          <p:cNvSpPr/>
          <p:nvPr/>
        </p:nvSpPr>
        <p:spPr>
          <a:xfrm>
            <a:off x="1377325" y="1188850"/>
            <a:ext cx="3549600" cy="540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0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7" name="Google Shape;58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60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89" name="Google Shape;58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475" y="338025"/>
            <a:ext cx="4800600" cy="2085975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60"/>
          <p:cNvSpPr txBox="1"/>
          <p:nvPr/>
        </p:nvSpPr>
        <p:spPr>
          <a:xfrm>
            <a:off x="5038075" y="1180925"/>
            <a:ext cx="375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accent5"/>
                </a:solidFill>
              </a:rPr>
              <a:t>print(“Ciao “+name)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591" name="Google Shape;591;p60"/>
          <p:cNvSpPr/>
          <p:nvPr/>
        </p:nvSpPr>
        <p:spPr>
          <a:xfrm>
            <a:off x="2243025" y="1036450"/>
            <a:ext cx="3813000" cy="540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60"/>
          <p:cNvSpPr/>
          <p:nvPr/>
        </p:nvSpPr>
        <p:spPr>
          <a:xfrm>
            <a:off x="3922575" y="1188850"/>
            <a:ext cx="2133300" cy="540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60"/>
          <p:cNvSpPr txBox="1"/>
          <p:nvPr/>
        </p:nvSpPr>
        <p:spPr>
          <a:xfrm>
            <a:off x="5038075" y="690250"/>
            <a:ext cx="308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accent5"/>
                </a:solidFill>
              </a:rPr>
              <a:t>name = input(“Come ti chiami?”)</a:t>
            </a:r>
            <a:endParaRPr b="1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1"/>
          <p:cNvSpPr/>
          <p:nvPr/>
        </p:nvSpPr>
        <p:spPr>
          <a:xfrm>
            <a:off x="-94000" y="-85050"/>
            <a:ext cx="9237900" cy="5228700"/>
          </a:xfrm>
          <a:prstGeom prst="rect">
            <a:avLst/>
          </a:prstGeom>
          <a:solidFill>
            <a:srgbClr val="3341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61"/>
          <p:cNvSpPr txBox="1"/>
          <p:nvPr/>
        </p:nvSpPr>
        <p:spPr>
          <a:xfrm>
            <a:off x="0" y="124025"/>
            <a:ext cx="91440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AI Week</a:t>
            </a:r>
            <a:endParaRPr sz="3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00" name="Google Shape;60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2625" y="4548275"/>
            <a:ext cx="1638725" cy="265225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61"/>
          <p:cNvSpPr txBox="1"/>
          <p:nvPr/>
        </p:nvSpPr>
        <p:spPr>
          <a:xfrm>
            <a:off x="0" y="2633450"/>
            <a:ext cx="914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Variabili e Costanti</a:t>
            </a:r>
            <a:endParaRPr b="1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2" name="Google Shape;602;p61"/>
          <p:cNvSpPr txBox="1"/>
          <p:nvPr/>
        </p:nvSpPr>
        <p:spPr>
          <a:xfrm>
            <a:off x="-93875" y="3172250"/>
            <a:ext cx="92379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4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presentato da</a:t>
            </a:r>
            <a:endParaRPr sz="144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4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Giuseppe Gullo</a:t>
            </a:r>
            <a:endParaRPr sz="184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3" name="Google Shape;603;p61"/>
          <p:cNvSpPr txBox="1"/>
          <p:nvPr/>
        </p:nvSpPr>
        <p:spPr>
          <a:xfrm>
            <a:off x="-47050" y="2094650"/>
            <a:ext cx="914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Giorno 1</a:t>
            </a:r>
            <a:endParaRPr sz="24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/>
        </p:nvSpPr>
        <p:spPr>
          <a:xfrm>
            <a:off x="281650" y="229675"/>
            <a:ext cx="9331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2 - Python è molto flessibile</a:t>
            </a:r>
            <a:endParaRPr sz="16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" name="Google Shape;106;p17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650" y="1091900"/>
            <a:ext cx="6419400" cy="23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500" y="3525126"/>
            <a:ext cx="2555950" cy="10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1875" y="3592522"/>
            <a:ext cx="3296175" cy="7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Python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2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9" name="Google Shape;60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62"/>
          <p:cNvSpPr txBox="1"/>
          <p:nvPr/>
        </p:nvSpPr>
        <p:spPr>
          <a:xfrm>
            <a:off x="6701400" y="4748600"/>
            <a:ext cx="244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Variabili e Costanti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1" name="Google Shape;611;p62"/>
          <p:cNvSpPr txBox="1"/>
          <p:nvPr/>
        </p:nvSpPr>
        <p:spPr>
          <a:xfrm>
            <a:off x="211300" y="193375"/>
            <a:ext cx="76728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Variabili e costanti </a:t>
            </a:r>
            <a:r>
              <a:rPr b="1" lang="it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sono alias che utilizziamo </a:t>
            </a:r>
            <a:endParaRPr b="1"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per riferirci ad un dato</a:t>
            </a:r>
            <a:endParaRPr b="1"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2" name="Google Shape;612;p62"/>
          <p:cNvSpPr txBox="1"/>
          <p:nvPr/>
        </p:nvSpPr>
        <p:spPr>
          <a:xfrm>
            <a:off x="293900" y="1284825"/>
            <a:ext cx="7757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Courier New"/>
                <a:ea typeface="Courier New"/>
                <a:cs typeface="Courier New"/>
                <a:sym typeface="Courier New"/>
              </a:rPr>
              <a:t>PI = 3.14 # </a:t>
            </a: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costante, sempre in maiuscolo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Courier New"/>
                <a:ea typeface="Courier New"/>
                <a:cs typeface="Courier New"/>
                <a:sym typeface="Courier New"/>
              </a:rPr>
              <a:t>age = 30 # </a:t>
            </a: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variabile, sempre in minuscolo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3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8" name="Google Shape;61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63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Variabili e Costanti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0" name="Google Shape;620;p63"/>
          <p:cNvSpPr txBox="1"/>
          <p:nvPr/>
        </p:nvSpPr>
        <p:spPr>
          <a:xfrm>
            <a:off x="211300" y="193375"/>
            <a:ext cx="76728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Variabili e costanti </a:t>
            </a:r>
            <a:r>
              <a:rPr b="1" lang="it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sono alias che utilizziamo </a:t>
            </a:r>
            <a:endParaRPr b="1"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per riferirci ad un dato</a:t>
            </a:r>
            <a:endParaRPr b="1"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1" name="Google Shape;621;p63"/>
          <p:cNvSpPr txBox="1"/>
          <p:nvPr/>
        </p:nvSpPr>
        <p:spPr>
          <a:xfrm>
            <a:off x="293900" y="1284825"/>
            <a:ext cx="3906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Courier New"/>
                <a:ea typeface="Courier New"/>
                <a:cs typeface="Courier New"/>
                <a:sym typeface="Courier New"/>
              </a:rPr>
              <a:t>PI = 3.14 # costante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Courier New"/>
                <a:ea typeface="Courier New"/>
                <a:cs typeface="Courier New"/>
                <a:sym typeface="Courier New"/>
              </a:rPr>
              <a:t>age = 30 # variabile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22" name="Google Shape;622;p63"/>
          <p:cNvSpPr txBox="1"/>
          <p:nvPr/>
        </p:nvSpPr>
        <p:spPr>
          <a:xfrm>
            <a:off x="418500" y="2379275"/>
            <a:ext cx="17085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ASSEGNAZIONE</a:t>
            </a:r>
            <a:endParaRPr b="1"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3" name="Google Shape;623;p63"/>
          <p:cNvSpPr/>
          <p:nvPr/>
        </p:nvSpPr>
        <p:spPr>
          <a:xfrm>
            <a:off x="1152450" y="2072875"/>
            <a:ext cx="85200" cy="3402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4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9" name="Google Shape;62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64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Variabili e Costanti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1" name="Google Shape;631;p64"/>
          <p:cNvSpPr txBox="1"/>
          <p:nvPr/>
        </p:nvSpPr>
        <p:spPr>
          <a:xfrm>
            <a:off x="211300" y="193375"/>
            <a:ext cx="76728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Il dato assegnato ad una variabile può cambiare,</a:t>
            </a:r>
            <a:endParaRPr b="1" sz="24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ad una constante no</a:t>
            </a:r>
            <a:endParaRPr b="1" sz="24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2" name="Google Shape;632;p64"/>
          <p:cNvSpPr txBox="1"/>
          <p:nvPr/>
        </p:nvSpPr>
        <p:spPr>
          <a:xfrm>
            <a:off x="293900" y="1284825"/>
            <a:ext cx="3906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Courier New"/>
                <a:ea typeface="Courier New"/>
                <a:cs typeface="Courier New"/>
                <a:sym typeface="Courier New"/>
              </a:rPr>
              <a:t>PI = 3.14 # costante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Courier New"/>
                <a:ea typeface="Courier New"/>
                <a:cs typeface="Courier New"/>
                <a:sym typeface="Courier New"/>
              </a:rPr>
              <a:t>age = 30 # variabile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age = 31 # SI</a:t>
            </a:r>
            <a:endParaRPr sz="24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PI = 3.14159265 #NO</a:t>
            </a:r>
            <a:endParaRPr sz="24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65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8" name="Google Shape;63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65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Variabili e Costanti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0" name="Google Shape;640;p65"/>
          <p:cNvSpPr txBox="1"/>
          <p:nvPr/>
        </p:nvSpPr>
        <p:spPr>
          <a:xfrm>
            <a:off x="211300" y="193375"/>
            <a:ext cx="76728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Il dato assegnato ad una variabile può cambiare,</a:t>
            </a:r>
            <a:endParaRPr b="1" sz="24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ad una constante no</a:t>
            </a:r>
            <a:endParaRPr b="1" sz="24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41" name="Google Shape;64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000" y="1724825"/>
            <a:ext cx="2394517" cy="203620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65"/>
          <p:cNvSpPr txBox="1"/>
          <p:nvPr/>
        </p:nvSpPr>
        <p:spPr>
          <a:xfrm>
            <a:off x="836060" y="3019226"/>
            <a:ext cx="239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VARIABILE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43" name="Google Shape;643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5425" y="1113775"/>
            <a:ext cx="2978278" cy="2977251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65"/>
          <p:cNvSpPr txBox="1"/>
          <p:nvPr/>
        </p:nvSpPr>
        <p:spPr>
          <a:xfrm>
            <a:off x="3737489" y="3019225"/>
            <a:ext cx="303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</a:rPr>
              <a:t>COSTANTE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6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0" name="Google Shape;65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66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Variabili e Costanti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2" name="Google Shape;652;p66"/>
          <p:cNvSpPr txBox="1"/>
          <p:nvPr/>
        </p:nvSpPr>
        <p:spPr>
          <a:xfrm>
            <a:off x="211300" y="193375"/>
            <a:ext cx="76728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Nomi di variabili e costanti devono </a:t>
            </a:r>
            <a:endParaRPr b="1" sz="24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rispecchiarne il contenuto</a:t>
            </a:r>
            <a:endParaRPr b="1" sz="24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3" name="Google Shape;653;p66"/>
          <p:cNvSpPr txBox="1"/>
          <p:nvPr/>
        </p:nvSpPr>
        <p:spPr>
          <a:xfrm>
            <a:off x="293900" y="1284825"/>
            <a:ext cx="84075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Courier New"/>
                <a:ea typeface="Courier New"/>
                <a:cs typeface="Courier New"/>
                <a:sym typeface="Courier New"/>
              </a:rPr>
              <a:t>PI = 3.14 # costante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Courier New"/>
                <a:ea typeface="Courier New"/>
                <a:cs typeface="Courier New"/>
                <a:sym typeface="Courier New"/>
              </a:rPr>
              <a:t>age = 30 # variabile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height = 177 # SI</a:t>
            </a:r>
            <a:endParaRPr sz="24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weight = 80.5 # SI</a:t>
            </a:r>
            <a:endParaRPr sz="24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pluto = 177 # PROPRIO NO</a:t>
            </a:r>
            <a:endParaRPr sz="24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paperino = 80.5 # </a:t>
            </a:r>
            <a:r>
              <a:rPr lang="it"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NON CI PENSARE NEANCHE</a:t>
            </a:r>
            <a:endParaRPr sz="18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67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9" name="Google Shape;65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67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Variabili e Costanti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1" name="Google Shape;661;p67"/>
          <p:cNvSpPr txBox="1"/>
          <p:nvPr/>
        </p:nvSpPr>
        <p:spPr>
          <a:xfrm>
            <a:off x="219050" y="124200"/>
            <a:ext cx="76728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2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Altrimenti….</a:t>
            </a:r>
            <a:endParaRPr b="1" sz="3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62" name="Google Shape;66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700" y="866275"/>
            <a:ext cx="5084200" cy="381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8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8" name="Google Shape;66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68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Variabili e Costanti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0" name="Google Shape;670;p68"/>
          <p:cNvSpPr txBox="1"/>
          <p:nvPr/>
        </p:nvSpPr>
        <p:spPr>
          <a:xfrm>
            <a:off x="211300" y="193375"/>
            <a:ext cx="76728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Per nomi composti da più parole</a:t>
            </a:r>
            <a:endParaRPr b="1"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usa lo snake case</a:t>
            </a:r>
            <a:endParaRPr b="1" sz="24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1" name="Google Shape;671;p68"/>
          <p:cNvSpPr txBox="1"/>
          <p:nvPr/>
        </p:nvSpPr>
        <p:spPr>
          <a:xfrm>
            <a:off x="293900" y="1284825"/>
            <a:ext cx="8407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lastname = “Gullo” # NO</a:t>
            </a:r>
            <a:endParaRPr sz="24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lastName = “Gullo” # NO</a:t>
            </a:r>
            <a:endParaRPr sz="24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last_name = “Gullo” # SI</a:t>
            </a:r>
            <a:endParaRPr sz="24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9"/>
          <p:cNvSpPr/>
          <p:nvPr/>
        </p:nvSpPr>
        <p:spPr>
          <a:xfrm>
            <a:off x="-94000" y="-85050"/>
            <a:ext cx="9237900" cy="5228700"/>
          </a:xfrm>
          <a:prstGeom prst="rect">
            <a:avLst/>
          </a:prstGeom>
          <a:solidFill>
            <a:srgbClr val="3341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69"/>
          <p:cNvSpPr txBox="1"/>
          <p:nvPr/>
        </p:nvSpPr>
        <p:spPr>
          <a:xfrm>
            <a:off x="0" y="124025"/>
            <a:ext cx="91440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AI Week</a:t>
            </a:r>
            <a:endParaRPr sz="3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78" name="Google Shape;67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2625" y="4548275"/>
            <a:ext cx="1638725" cy="265225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69"/>
          <p:cNvSpPr txBox="1"/>
          <p:nvPr/>
        </p:nvSpPr>
        <p:spPr>
          <a:xfrm>
            <a:off x="0" y="2633450"/>
            <a:ext cx="914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 Tipi di Dati</a:t>
            </a:r>
            <a:endParaRPr b="1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0" name="Google Shape;680;p69"/>
          <p:cNvSpPr txBox="1"/>
          <p:nvPr/>
        </p:nvSpPr>
        <p:spPr>
          <a:xfrm>
            <a:off x="-93875" y="3172250"/>
            <a:ext cx="92379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4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presentato da</a:t>
            </a:r>
            <a:endParaRPr sz="144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4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Giuseppe Gullo</a:t>
            </a:r>
            <a:endParaRPr sz="184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1" name="Google Shape;681;p69"/>
          <p:cNvSpPr txBox="1"/>
          <p:nvPr/>
        </p:nvSpPr>
        <p:spPr>
          <a:xfrm>
            <a:off x="-47050" y="2094650"/>
            <a:ext cx="914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Giorno 1</a:t>
            </a:r>
            <a:endParaRPr sz="24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70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7" name="Google Shape;68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70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 Tipi di Dati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9" name="Google Shape;689;p70"/>
          <p:cNvSpPr txBox="1"/>
          <p:nvPr/>
        </p:nvSpPr>
        <p:spPr>
          <a:xfrm>
            <a:off x="301650" y="185809"/>
            <a:ext cx="2351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I Tipi di Dati</a:t>
            </a:r>
            <a:endParaRPr b="1" sz="24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690" name="Google Shape;690;p70"/>
          <p:cNvGraphicFramePr/>
          <p:nvPr/>
        </p:nvGraphicFramePr>
        <p:xfrm>
          <a:off x="403375" y="871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{217833B8-CAEE-497C-AA64-A68FA2D7CB71}</a:tableStyleId>
              </a:tblPr>
              <a:tblGrid>
                <a:gridCol w="889950"/>
                <a:gridCol w="2019200"/>
                <a:gridCol w="2197100"/>
              </a:tblGrid>
              <a:tr h="383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lt1"/>
                          </a:solidFill>
                        </a:rPr>
                        <a:t>NOME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900">
                          <a:solidFill>
                            <a:schemeClr val="lt1"/>
                          </a:solidFill>
                        </a:rPr>
                        <a:t>DESCRIZIONE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lt1"/>
                          </a:solidFill>
                        </a:rPr>
                        <a:t>ESEMPI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</a:tr>
              <a:tr h="383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Numeri interi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0, 1, 100, 3541, -5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1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float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Numeri con la virgola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1.0, 3.14, -12.3456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17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double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Numeri con la virgola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a doppia precisione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3.141592653589723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-0.000000000000001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6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char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Singoli caratteri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‘a’, ‘b’, ‘c’, ‘y’, ‘z’,’.’, ‘ ‘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55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str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Stringhe (testo)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“Ciao Mondo”, “ProfessioAI Spacca!!!”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3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bool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Valori booleani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True, False, 0, 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3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bytes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Valori binari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0, 1, 101, 110, 111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71"/>
          <p:cNvSpPr txBox="1"/>
          <p:nvPr/>
        </p:nvSpPr>
        <p:spPr>
          <a:xfrm>
            <a:off x="301650" y="251200"/>
            <a:ext cx="3202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I Tipi di Dati in Python</a:t>
            </a:r>
            <a:endParaRPr b="1" sz="28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696" name="Google Shape;696;p71"/>
          <p:cNvGraphicFramePr/>
          <p:nvPr/>
        </p:nvGraphicFramePr>
        <p:xfrm>
          <a:off x="434300" y="950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{217833B8-CAEE-497C-AA64-A68FA2D7CB71}</a:tableStyleId>
              </a:tblPr>
              <a:tblGrid>
                <a:gridCol w="913525"/>
                <a:gridCol w="1871600"/>
                <a:gridCol w="2324925"/>
              </a:tblGrid>
              <a:tr h="45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lt1"/>
                          </a:solidFill>
                        </a:rPr>
                        <a:t>NOME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900">
                          <a:solidFill>
                            <a:schemeClr val="lt1"/>
                          </a:solidFill>
                        </a:rPr>
                        <a:t>DESCRIZIONE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lt1"/>
                          </a:solidFill>
                        </a:rPr>
                        <a:t>ESEMPI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</a:tr>
              <a:tr h="45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Numeri interi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0, 1, 100, 3541, -5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08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float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Numeri con la virgola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1.0, 3.14, -12.3456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45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str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Stringhe (testo)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‘</a:t>
                      </a:r>
                      <a:r>
                        <a:rPr lang="it" sz="1300"/>
                        <a:t>a’, ‘b’, ‘.“, ‘ ‘, Ciao Mondo”, “ProfessionAI Spacca!!!”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45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bool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Valori booleani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True, False, 0, 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5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bytes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Valori binari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0, 1, 101, 110, 111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97" name="Google Shape;697;p71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8" name="Google Shape;69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71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 Tipi di Dati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903" y="813825"/>
            <a:ext cx="6974602" cy="401702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/>
        </p:nvSpPr>
        <p:spPr>
          <a:xfrm>
            <a:off x="310900" y="135550"/>
            <a:ext cx="6153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3 - Python è molto popolare</a:t>
            </a:r>
            <a:endParaRPr sz="16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18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" name="Google Shape;124;p18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Python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72"/>
          <p:cNvSpPr txBox="1"/>
          <p:nvPr/>
        </p:nvSpPr>
        <p:spPr>
          <a:xfrm>
            <a:off x="301650" y="251200"/>
            <a:ext cx="3202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I Tipi di Dati in Python</a:t>
            </a:r>
            <a:endParaRPr b="1" sz="28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705" name="Google Shape;705;p72"/>
          <p:cNvGraphicFramePr/>
          <p:nvPr/>
        </p:nvGraphicFramePr>
        <p:xfrm>
          <a:off x="434300" y="950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{217833B8-CAEE-497C-AA64-A68FA2D7CB71}</a:tableStyleId>
              </a:tblPr>
              <a:tblGrid>
                <a:gridCol w="913525"/>
                <a:gridCol w="1871600"/>
                <a:gridCol w="2324925"/>
                <a:gridCol w="1033000"/>
              </a:tblGrid>
              <a:tr h="45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lt1"/>
                          </a:solidFill>
                        </a:rPr>
                        <a:t>NOME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900">
                          <a:solidFill>
                            <a:schemeClr val="lt1"/>
                          </a:solidFill>
                        </a:rPr>
                        <a:t>DESCRIZIONE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lt1"/>
                          </a:solidFill>
                        </a:rPr>
                        <a:t>ESEMPI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800">
                          <a:solidFill>
                            <a:schemeClr val="lt1"/>
                          </a:solidFill>
                        </a:rPr>
                        <a:t>DIMENSIONE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800">
                          <a:solidFill>
                            <a:schemeClr val="lt1"/>
                          </a:solidFill>
                        </a:rPr>
                        <a:t>(in bytes)</a:t>
                      </a:r>
                      <a:endParaRPr b="1"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</a:tr>
              <a:tr h="45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Numeri interi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0, 1, 100, 3541, -5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28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08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float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Numeri con la virgola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1.0, 3.14, -12.3456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24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45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str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Stringhe (testo)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‘</a:t>
                      </a:r>
                      <a:r>
                        <a:rPr lang="it" sz="1300"/>
                        <a:t>a’, ‘b’, ‘.“, ‘ ‘, Ciao Mondo”, “ProfessionAI Spacca!!!”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50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/>
                        <a:t>+1*carattere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45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bool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Valori booleani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True, False, 0, 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28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5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bytes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Valori binari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0, 1, 101, 110, 111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34+1*bit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06" name="Google Shape;706;p72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7" name="Google Shape;70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72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 Tipi di Dati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9300" y="1055463"/>
            <a:ext cx="2437300" cy="24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73"/>
          <p:cNvSpPr txBox="1"/>
          <p:nvPr/>
        </p:nvSpPr>
        <p:spPr>
          <a:xfrm>
            <a:off x="239775" y="0"/>
            <a:ext cx="55689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it" sz="204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Perché la dimensione dei dati è importante? </a:t>
            </a:r>
            <a:endParaRPr b="1" sz="204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15" name="Google Shape;715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000" y="1503746"/>
            <a:ext cx="2900475" cy="1540725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73"/>
          <p:cNvSpPr txBox="1"/>
          <p:nvPr/>
        </p:nvSpPr>
        <p:spPr>
          <a:xfrm>
            <a:off x="358475" y="814350"/>
            <a:ext cx="29415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it" sz="204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AGC</a:t>
            </a:r>
            <a:endParaRPr sz="204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717" name="Google Shape;717;p73"/>
          <p:cNvSpPr txBox="1"/>
          <p:nvPr/>
        </p:nvSpPr>
        <p:spPr>
          <a:xfrm>
            <a:off x="3501500" y="1055475"/>
            <a:ext cx="29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it" sz="184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2020 Personal Computer</a:t>
            </a:r>
            <a:endParaRPr sz="184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718" name="Google Shape;718;p73"/>
          <p:cNvSpPr txBox="1"/>
          <p:nvPr/>
        </p:nvSpPr>
        <p:spPr>
          <a:xfrm>
            <a:off x="379000" y="2822600"/>
            <a:ext cx="29004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it" sz="2040">
                <a:solidFill>
                  <a:schemeClr val="accent5"/>
                </a:solidFill>
                <a:latin typeface="Lato Black"/>
                <a:ea typeface="Lato Black"/>
                <a:cs typeface="Lato Black"/>
                <a:sym typeface="Lato Black"/>
              </a:rPr>
              <a:t>4 Kb RAM</a:t>
            </a:r>
            <a:endParaRPr sz="2040">
              <a:solidFill>
                <a:schemeClr val="accent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719" name="Google Shape;719;p73"/>
          <p:cNvSpPr txBox="1"/>
          <p:nvPr/>
        </p:nvSpPr>
        <p:spPr>
          <a:xfrm>
            <a:off x="3501500" y="2822600"/>
            <a:ext cx="29004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it" sz="2040">
                <a:solidFill>
                  <a:schemeClr val="accent5"/>
                </a:solidFill>
                <a:latin typeface="Lato Black"/>
                <a:ea typeface="Lato Black"/>
                <a:cs typeface="Lato Black"/>
                <a:sym typeface="Lato Black"/>
              </a:rPr>
              <a:t>4 Gb RAM</a:t>
            </a:r>
            <a:endParaRPr sz="2040">
              <a:solidFill>
                <a:schemeClr val="accent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720" name="Google Shape;720;p73"/>
          <p:cNvSpPr txBox="1"/>
          <p:nvPr/>
        </p:nvSpPr>
        <p:spPr>
          <a:xfrm>
            <a:off x="2047400" y="3511988"/>
            <a:ext cx="29004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it" sz="2040">
                <a:solidFill>
                  <a:schemeClr val="accent5"/>
                </a:solidFill>
                <a:latin typeface="Lato Black"/>
                <a:ea typeface="Lato Black"/>
                <a:cs typeface="Lato Black"/>
                <a:sym typeface="Lato Black"/>
              </a:rPr>
              <a:t>(1 Gb  = 1000000 Kb)</a:t>
            </a:r>
            <a:endParaRPr sz="2040">
              <a:solidFill>
                <a:schemeClr val="accent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721" name="Google Shape;721;p73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2" name="Google Shape;722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73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 Tipi di Dati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9300" y="1055463"/>
            <a:ext cx="2437300" cy="24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74"/>
          <p:cNvSpPr txBox="1"/>
          <p:nvPr/>
        </p:nvSpPr>
        <p:spPr>
          <a:xfrm>
            <a:off x="239775" y="0"/>
            <a:ext cx="55689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it" sz="204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Perché la dimensione dei dati è importante? </a:t>
            </a:r>
            <a:endParaRPr b="1" sz="204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30" name="Google Shape;730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000" y="1503746"/>
            <a:ext cx="2900475" cy="1540725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74"/>
          <p:cNvSpPr txBox="1"/>
          <p:nvPr/>
        </p:nvSpPr>
        <p:spPr>
          <a:xfrm>
            <a:off x="358475" y="814350"/>
            <a:ext cx="29415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it" sz="204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AGC</a:t>
            </a:r>
            <a:endParaRPr sz="204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732" name="Google Shape;732;p74"/>
          <p:cNvSpPr txBox="1"/>
          <p:nvPr/>
        </p:nvSpPr>
        <p:spPr>
          <a:xfrm>
            <a:off x="3501500" y="1055475"/>
            <a:ext cx="29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it" sz="184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2020 Personal Computer</a:t>
            </a:r>
            <a:endParaRPr sz="184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733" name="Google Shape;733;p74"/>
          <p:cNvSpPr txBox="1"/>
          <p:nvPr/>
        </p:nvSpPr>
        <p:spPr>
          <a:xfrm>
            <a:off x="379000" y="2822600"/>
            <a:ext cx="29004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it" sz="2040">
                <a:solidFill>
                  <a:schemeClr val="accent5"/>
                </a:solidFill>
                <a:latin typeface="Lato Black"/>
                <a:ea typeface="Lato Black"/>
                <a:cs typeface="Lato Black"/>
                <a:sym typeface="Lato Black"/>
              </a:rPr>
              <a:t>4 Kb RAM</a:t>
            </a:r>
            <a:endParaRPr sz="2040">
              <a:solidFill>
                <a:schemeClr val="accent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734" name="Google Shape;734;p74"/>
          <p:cNvSpPr txBox="1"/>
          <p:nvPr/>
        </p:nvSpPr>
        <p:spPr>
          <a:xfrm>
            <a:off x="3501500" y="2822600"/>
            <a:ext cx="29004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it" sz="2040">
                <a:solidFill>
                  <a:schemeClr val="accent5"/>
                </a:solidFill>
                <a:latin typeface="Lato Black"/>
                <a:ea typeface="Lato Black"/>
                <a:cs typeface="Lato Black"/>
                <a:sym typeface="Lato Black"/>
              </a:rPr>
              <a:t>4 Gb RAM</a:t>
            </a:r>
            <a:endParaRPr sz="2040">
              <a:solidFill>
                <a:schemeClr val="accent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735" name="Google Shape;735;p74"/>
          <p:cNvSpPr txBox="1"/>
          <p:nvPr/>
        </p:nvSpPr>
        <p:spPr>
          <a:xfrm>
            <a:off x="2047400" y="3511988"/>
            <a:ext cx="29004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it" sz="2040">
                <a:solidFill>
                  <a:schemeClr val="accent5"/>
                </a:solidFill>
                <a:latin typeface="Lato Black"/>
                <a:ea typeface="Lato Black"/>
                <a:cs typeface="Lato Black"/>
                <a:sym typeface="Lato Black"/>
              </a:rPr>
              <a:t>(1 Gb  = 1000000 Kb)</a:t>
            </a:r>
            <a:endParaRPr sz="2040">
              <a:solidFill>
                <a:schemeClr val="accent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736" name="Google Shape;736;p74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7" name="Google Shape;737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74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 Tipi di Dati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75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4" name="Google Shape;74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75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 Tipi di Dati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46" name="Google Shape;74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650" y="918362"/>
            <a:ext cx="4860474" cy="3807274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75"/>
          <p:cNvSpPr txBox="1"/>
          <p:nvPr/>
        </p:nvSpPr>
        <p:spPr>
          <a:xfrm>
            <a:off x="340300" y="205975"/>
            <a:ext cx="55689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it" sz="204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Buona parte della RAM viene utilizzata dal’OS</a:t>
            </a:r>
            <a:endParaRPr b="1" sz="204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it" sz="204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e da programmi in background</a:t>
            </a:r>
            <a:endParaRPr b="1" sz="204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6"/>
          <p:cNvSpPr txBox="1"/>
          <p:nvPr/>
        </p:nvSpPr>
        <p:spPr>
          <a:xfrm>
            <a:off x="239775" y="0"/>
            <a:ext cx="55689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it" sz="204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Perché la dimensione dei dati è importante? </a:t>
            </a:r>
            <a:endParaRPr b="1" sz="204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3" name="Google Shape;753;p76"/>
          <p:cNvSpPr txBox="1"/>
          <p:nvPr/>
        </p:nvSpPr>
        <p:spPr>
          <a:xfrm>
            <a:off x="670625" y="582300"/>
            <a:ext cx="63291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it" sz="204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Alla Ricerca del Tempo Perduto di Marcel Proust</a:t>
            </a:r>
            <a:endParaRPr b="1" sz="204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4" name="Google Shape;754;p76"/>
          <p:cNvSpPr txBox="1"/>
          <p:nvPr/>
        </p:nvSpPr>
        <p:spPr>
          <a:xfrm>
            <a:off x="755700" y="4056438"/>
            <a:ext cx="41559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it" sz="1650">
                <a:solidFill>
                  <a:srgbClr val="2021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9609000 caratteri, scritti in 3724 pagine</a:t>
            </a:r>
            <a:endParaRPr b="1" sz="264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55" name="Google Shape;75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700" y="1271700"/>
            <a:ext cx="4732376" cy="2665899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76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7" name="Google Shape;75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76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 Tipi di Dati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77"/>
          <p:cNvSpPr txBox="1"/>
          <p:nvPr/>
        </p:nvSpPr>
        <p:spPr>
          <a:xfrm>
            <a:off x="239775" y="0"/>
            <a:ext cx="55689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it" sz="204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Perché la dimensione dei dati è importante? </a:t>
            </a:r>
            <a:endParaRPr b="1" sz="204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4" name="Google Shape;764;p77"/>
          <p:cNvSpPr txBox="1"/>
          <p:nvPr/>
        </p:nvSpPr>
        <p:spPr>
          <a:xfrm>
            <a:off x="399975" y="1465350"/>
            <a:ext cx="54087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it" sz="1650">
                <a:solidFill>
                  <a:srgbClr val="2021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9609000 caratteri = 50 + 9609000 bytes = 9.60905 Mb</a:t>
            </a:r>
            <a:endParaRPr b="1" sz="264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5" name="Google Shape;765;p77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6" name="Google Shape;76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77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 Tipi di Dati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8" name="Google Shape;768;p77"/>
          <p:cNvSpPr txBox="1"/>
          <p:nvPr/>
        </p:nvSpPr>
        <p:spPr>
          <a:xfrm>
            <a:off x="1521100" y="1748888"/>
            <a:ext cx="29004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it" sz="2040">
                <a:solidFill>
                  <a:schemeClr val="accent5"/>
                </a:solidFill>
                <a:latin typeface="Lato Black"/>
                <a:ea typeface="Lato Black"/>
                <a:cs typeface="Lato Black"/>
                <a:sym typeface="Lato Black"/>
              </a:rPr>
              <a:t>(1 Mb = 0.001 Gb)</a:t>
            </a:r>
            <a:endParaRPr sz="2040">
              <a:solidFill>
                <a:schemeClr val="accent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78"/>
          <p:cNvSpPr txBox="1"/>
          <p:nvPr/>
        </p:nvSpPr>
        <p:spPr>
          <a:xfrm>
            <a:off x="239775" y="0"/>
            <a:ext cx="55689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it" sz="204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Perché la dimensione dei dati è importante? </a:t>
            </a:r>
            <a:endParaRPr b="1" sz="204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4" name="Google Shape;774;p78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5" name="Google Shape;77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78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 Tipi di Dati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77" name="Google Shape;777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100" y="1016250"/>
            <a:ext cx="3175675" cy="1786326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78"/>
          <p:cNvSpPr txBox="1"/>
          <p:nvPr/>
        </p:nvSpPr>
        <p:spPr>
          <a:xfrm>
            <a:off x="278450" y="3768450"/>
            <a:ext cx="54087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250"/>
              <a:buFont typeface="Lato"/>
              <a:buChar char="●"/>
            </a:pPr>
            <a:r>
              <a:rPr b="1" lang="it" sz="2250">
                <a:solidFill>
                  <a:srgbClr val="2021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10 Milioni di tweet</a:t>
            </a:r>
            <a:endParaRPr b="1" sz="2250">
              <a:solidFill>
                <a:srgbClr val="2021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250"/>
              <a:buFont typeface="Lato"/>
              <a:buChar char="●"/>
            </a:pPr>
            <a:r>
              <a:rPr b="1" lang="it" sz="2250">
                <a:solidFill>
                  <a:srgbClr val="2021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1 Tweet 255 caratteri</a:t>
            </a:r>
            <a:endParaRPr b="1" sz="2250">
              <a:solidFill>
                <a:srgbClr val="2021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250"/>
              <a:buFont typeface="Lato"/>
              <a:buChar char="●"/>
            </a:pPr>
            <a:r>
              <a:rPr b="1" lang="it" sz="2250">
                <a:solidFill>
                  <a:srgbClr val="2021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2550000050 bytes </a:t>
            </a:r>
            <a:r>
              <a:rPr b="1" lang="it" sz="2250">
                <a:solidFill>
                  <a:srgbClr val="00FF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(2.55 Gb)</a:t>
            </a:r>
            <a:endParaRPr b="1" sz="2250">
              <a:solidFill>
                <a:srgbClr val="00FF00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79"/>
          <p:cNvSpPr/>
          <p:nvPr/>
        </p:nvSpPr>
        <p:spPr>
          <a:xfrm>
            <a:off x="-94000" y="-85050"/>
            <a:ext cx="9237900" cy="5228700"/>
          </a:xfrm>
          <a:prstGeom prst="rect">
            <a:avLst/>
          </a:prstGeom>
          <a:solidFill>
            <a:srgbClr val="3341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79"/>
          <p:cNvSpPr txBox="1"/>
          <p:nvPr/>
        </p:nvSpPr>
        <p:spPr>
          <a:xfrm>
            <a:off x="0" y="124025"/>
            <a:ext cx="91440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AI Week</a:t>
            </a:r>
            <a:endParaRPr sz="3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85" name="Google Shape;78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2625" y="4548275"/>
            <a:ext cx="1638725" cy="265225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79"/>
          <p:cNvSpPr txBox="1"/>
          <p:nvPr/>
        </p:nvSpPr>
        <p:spPr>
          <a:xfrm>
            <a:off x="0" y="2633450"/>
            <a:ext cx="914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Il Casting</a:t>
            </a:r>
            <a:endParaRPr b="1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7" name="Google Shape;787;p79"/>
          <p:cNvSpPr txBox="1"/>
          <p:nvPr/>
        </p:nvSpPr>
        <p:spPr>
          <a:xfrm>
            <a:off x="-93875" y="3172250"/>
            <a:ext cx="92379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4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presentato da</a:t>
            </a:r>
            <a:endParaRPr sz="144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4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Giuseppe Gullo</a:t>
            </a:r>
            <a:endParaRPr sz="184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8" name="Google Shape;788;p79"/>
          <p:cNvSpPr txBox="1"/>
          <p:nvPr/>
        </p:nvSpPr>
        <p:spPr>
          <a:xfrm>
            <a:off x="-47050" y="2094650"/>
            <a:ext cx="914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Giorno 1</a:t>
            </a:r>
            <a:endParaRPr sz="24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80"/>
          <p:cNvSpPr txBox="1"/>
          <p:nvPr/>
        </p:nvSpPr>
        <p:spPr>
          <a:xfrm>
            <a:off x="239775" y="0"/>
            <a:ext cx="55689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it" sz="204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Linguaggi di Programmazione tipizzati </a:t>
            </a:r>
            <a:endParaRPr b="1" sz="204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4" name="Google Shape;794;p80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5" name="Google Shape;79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80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il Casting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7" name="Google Shape;797;p80"/>
          <p:cNvSpPr txBox="1"/>
          <p:nvPr/>
        </p:nvSpPr>
        <p:spPr>
          <a:xfrm>
            <a:off x="251995" y="1096725"/>
            <a:ext cx="39264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it" sz="1650">
                <a:solidFill>
                  <a:srgbClr val="2021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Il tipo di una variabile va specificato e una volta definita la variabile potrà contenere solo quel tipo.</a:t>
            </a:r>
            <a:endParaRPr b="1" sz="264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98" name="Google Shape;798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100" y="3159468"/>
            <a:ext cx="1162551" cy="1284632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80"/>
          <p:cNvSpPr txBox="1"/>
          <p:nvPr/>
        </p:nvSpPr>
        <p:spPr>
          <a:xfrm>
            <a:off x="193350" y="1642125"/>
            <a:ext cx="4563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Courier New"/>
                <a:ea typeface="Courier New"/>
                <a:cs typeface="Courier New"/>
                <a:sym typeface="Courier New"/>
              </a:rPr>
              <a:t>int age = 30;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Courier New"/>
                <a:ea typeface="Courier New"/>
                <a:cs typeface="Courier New"/>
                <a:sym typeface="Courier New"/>
              </a:rPr>
              <a:t>float height = 177.7;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Courier New"/>
                <a:ea typeface="Courier New"/>
                <a:cs typeface="Courier New"/>
                <a:sym typeface="Courier New"/>
              </a:rPr>
              <a:t>char gender = ‘M’;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81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5" name="Google Shape;80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81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il Casting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7" name="Google Shape;807;p81"/>
          <p:cNvSpPr txBox="1"/>
          <p:nvPr/>
        </p:nvSpPr>
        <p:spPr>
          <a:xfrm>
            <a:off x="239775" y="1078614"/>
            <a:ext cx="39264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it" sz="1650">
                <a:solidFill>
                  <a:srgbClr val="2021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Il tipo di una variabile non va specificato e una volta definita la variabile potrà contenere qualsiasi tipo.</a:t>
            </a:r>
            <a:endParaRPr b="1" sz="264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8" name="Google Shape;808;p81"/>
          <p:cNvSpPr txBox="1"/>
          <p:nvPr/>
        </p:nvSpPr>
        <p:spPr>
          <a:xfrm>
            <a:off x="193350" y="1642125"/>
            <a:ext cx="4981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Courier New"/>
                <a:ea typeface="Courier New"/>
                <a:cs typeface="Courier New"/>
                <a:sym typeface="Courier New"/>
              </a:rPr>
              <a:t>weight = 80 # int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Courier New"/>
                <a:ea typeface="Courier New"/>
                <a:cs typeface="Courier New"/>
                <a:sym typeface="Courier New"/>
              </a:rPr>
              <a:t>weight = 80.5 # float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Courier New"/>
                <a:ea typeface="Courier New"/>
                <a:cs typeface="Courier New"/>
                <a:sym typeface="Courier New"/>
              </a:rPr>
              <a:t>weight = “80.5 Kg” # str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09" name="Google Shape;809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125" y="3078375"/>
            <a:ext cx="1442074" cy="1442074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81"/>
          <p:cNvSpPr txBox="1"/>
          <p:nvPr/>
        </p:nvSpPr>
        <p:spPr>
          <a:xfrm>
            <a:off x="239775" y="0"/>
            <a:ext cx="89043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it" sz="204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Linguaggi di Programmazione non tipizzati (o dinamicamente tipizzati) </a:t>
            </a:r>
            <a:endParaRPr b="1" sz="204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/>
        </p:nvSpPr>
        <p:spPr>
          <a:xfrm>
            <a:off x="310900" y="174175"/>
            <a:ext cx="6153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Python alimenta le professioni del futuro</a:t>
            </a:r>
            <a:endParaRPr sz="2400">
              <a:solidFill>
                <a:srgbClr val="45818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" name="Google Shape;132;p19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5" name="Google Shape;135;p19"/>
          <p:cNvPicPr preferRelativeResize="0"/>
          <p:nvPr/>
        </p:nvPicPr>
        <p:blipFill rotWithShape="1">
          <a:blip r:embed="rId4">
            <a:alphaModFix/>
          </a:blip>
          <a:srcRect b="59049" l="0" r="0" t="7466"/>
          <a:stretch/>
        </p:blipFill>
        <p:spPr>
          <a:xfrm>
            <a:off x="310900" y="1284423"/>
            <a:ext cx="7424325" cy="29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/>
          <p:nvPr/>
        </p:nvSpPr>
        <p:spPr>
          <a:xfrm>
            <a:off x="393688" y="853300"/>
            <a:ext cx="6802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Top 8 Professioni Emergenti secondo Linkedin</a:t>
            </a:r>
            <a:endParaRPr b="1" sz="1600">
              <a:solidFill>
                <a:srgbClr val="4A86E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19"/>
          <p:cNvSpPr txBox="1"/>
          <p:nvPr/>
        </p:nvSpPr>
        <p:spPr>
          <a:xfrm>
            <a:off x="393704" y="4274700"/>
            <a:ext cx="355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Tasso di crescita dal 2012 al 2017</a:t>
            </a:r>
            <a:endParaRPr sz="1200">
              <a:solidFill>
                <a:srgbClr val="4A86E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" name="Google Shape;138;p19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Python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82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6" name="Google Shape;81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82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il Casting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8" name="Google Shape;818;p82"/>
          <p:cNvSpPr txBox="1"/>
          <p:nvPr/>
        </p:nvSpPr>
        <p:spPr>
          <a:xfrm>
            <a:off x="239800" y="1220409"/>
            <a:ext cx="64617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835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440"/>
              <a:buFont typeface="Lato"/>
              <a:buChar char="+"/>
            </a:pPr>
            <a:r>
              <a:rPr b="1" lang="it" sz="244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Codice più flessibile</a:t>
            </a:r>
            <a:endParaRPr b="1" sz="244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35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40"/>
              <a:buFont typeface="Lato"/>
              <a:buChar char="-"/>
            </a:pPr>
            <a:r>
              <a:rPr b="1" lang="it" sz="244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Si rischia facilmente di fare disastri</a:t>
            </a:r>
            <a:endParaRPr b="1" sz="244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9" name="Google Shape;819;p82"/>
          <p:cNvSpPr txBox="1"/>
          <p:nvPr/>
        </p:nvSpPr>
        <p:spPr>
          <a:xfrm>
            <a:off x="239775" y="0"/>
            <a:ext cx="89043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it" sz="204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Linguaggi di Programmazione non tipizzati (o dinamicamente tipizzati) </a:t>
            </a:r>
            <a:endParaRPr b="1" sz="204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83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5" name="Google Shape;82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83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il Casting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7" name="Google Shape;827;p83"/>
          <p:cNvSpPr txBox="1"/>
          <p:nvPr/>
        </p:nvSpPr>
        <p:spPr>
          <a:xfrm>
            <a:off x="258600" y="443200"/>
            <a:ext cx="55689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it" sz="184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Anche lavorando con linguaggi non tipizzati,</a:t>
            </a:r>
            <a:endParaRPr sz="184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it" sz="184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utilizza sempre uno stesso tipo per una variabile</a:t>
            </a:r>
            <a:endParaRPr sz="184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8" name="Google Shape;828;p83"/>
          <p:cNvSpPr txBox="1"/>
          <p:nvPr/>
        </p:nvSpPr>
        <p:spPr>
          <a:xfrm>
            <a:off x="258600" y="1308600"/>
            <a:ext cx="4981200" cy="1662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weight = 80 # int</a:t>
            </a:r>
            <a:endParaRPr sz="24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weight = 80.5 # float</a:t>
            </a:r>
            <a:endParaRPr sz="24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weight = “80.5 Kg” # str</a:t>
            </a:r>
            <a:endParaRPr sz="24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84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4" name="Google Shape;83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84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il Casting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6" name="Google Shape;836;p84"/>
          <p:cNvSpPr txBox="1"/>
          <p:nvPr/>
        </p:nvSpPr>
        <p:spPr>
          <a:xfrm>
            <a:off x="258600" y="443200"/>
            <a:ext cx="55689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it" sz="184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Anche lavorando con linguaggi non tipizzati,</a:t>
            </a:r>
            <a:endParaRPr sz="184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it" sz="184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utilizza sempre uno stesso tipo per una variabile</a:t>
            </a:r>
            <a:endParaRPr sz="184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7" name="Google Shape;837;p84"/>
          <p:cNvSpPr txBox="1"/>
          <p:nvPr/>
        </p:nvSpPr>
        <p:spPr>
          <a:xfrm>
            <a:off x="258600" y="1273475"/>
            <a:ext cx="6289200" cy="1662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weight_int = 80 # int</a:t>
            </a:r>
            <a:endParaRPr sz="24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weight_float = 80.5 # float</a:t>
            </a:r>
            <a:endParaRPr sz="24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weight_str = “80.5 Kg” # str</a:t>
            </a:r>
            <a:endParaRPr sz="24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85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3" name="Google Shape;843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85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il Casting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5" name="Google Shape;845;p85"/>
          <p:cNvSpPr txBox="1"/>
          <p:nvPr/>
        </p:nvSpPr>
        <p:spPr>
          <a:xfrm>
            <a:off x="258600" y="0"/>
            <a:ext cx="55689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it" sz="184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Tipizzazione debole e tipizzazione forte</a:t>
            </a:r>
            <a:endParaRPr sz="184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6" name="Google Shape;846;p85"/>
          <p:cNvSpPr txBox="1"/>
          <p:nvPr/>
        </p:nvSpPr>
        <p:spPr>
          <a:xfrm>
            <a:off x="349275" y="2197350"/>
            <a:ext cx="8430900" cy="1293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var weightInt = 80 // int</a:t>
            </a:r>
            <a:endParaRPr sz="24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var weightStr = “80.5 Kg” // str</a:t>
            </a:r>
            <a:endParaRPr sz="24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weightInt + weightStr // “8080.5 Kg”</a:t>
            </a:r>
            <a:endParaRPr sz="24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47" name="Google Shape;847;p85"/>
          <p:cNvSpPr txBox="1"/>
          <p:nvPr/>
        </p:nvSpPr>
        <p:spPr>
          <a:xfrm>
            <a:off x="293703" y="1334148"/>
            <a:ext cx="39264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it" sz="1650">
                <a:solidFill>
                  <a:srgbClr val="2021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Nel caso di tipizzazione debole, il linguaggio di programmazione potrebbe convertire implicitamente il contenuto della variabile da un tipo ad un altro</a:t>
            </a:r>
            <a:endParaRPr b="1" sz="264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48" name="Google Shape;848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4575" y="796875"/>
            <a:ext cx="1293000" cy="12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86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4" name="Google Shape;85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86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il Casting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6" name="Google Shape;856;p86"/>
          <p:cNvSpPr txBox="1"/>
          <p:nvPr/>
        </p:nvSpPr>
        <p:spPr>
          <a:xfrm>
            <a:off x="258600" y="0"/>
            <a:ext cx="55689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it" sz="184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Tipizzazione debole e tipizzazione forte</a:t>
            </a:r>
            <a:endParaRPr sz="184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7" name="Google Shape;857;p86"/>
          <p:cNvSpPr txBox="1"/>
          <p:nvPr/>
        </p:nvSpPr>
        <p:spPr>
          <a:xfrm>
            <a:off x="349275" y="2197350"/>
            <a:ext cx="8430900" cy="1293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weight_int = 80 # int</a:t>
            </a:r>
            <a:endParaRPr sz="24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weight_str = “80.5 Kg” # str</a:t>
            </a:r>
            <a:endParaRPr sz="24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weight_int + weight_str # TypeError</a:t>
            </a:r>
            <a:endParaRPr sz="24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58" name="Google Shape;858;p86"/>
          <p:cNvSpPr txBox="1"/>
          <p:nvPr/>
        </p:nvSpPr>
        <p:spPr>
          <a:xfrm>
            <a:off x="293703" y="1334148"/>
            <a:ext cx="39264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it" sz="1650">
                <a:solidFill>
                  <a:srgbClr val="2021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Nel caso di tipizzazione forte, il tipo di una variabile non viene mai modificato implicitamente, ma questo va fatto in maniera esplicita.</a:t>
            </a:r>
            <a:endParaRPr b="1" sz="264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59" name="Google Shape;859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4575" y="1016426"/>
            <a:ext cx="1293000" cy="12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87"/>
          <p:cNvSpPr txBox="1"/>
          <p:nvPr/>
        </p:nvSpPr>
        <p:spPr>
          <a:xfrm>
            <a:off x="239800" y="123700"/>
            <a:ext cx="55689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it" sz="244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Il Casting</a:t>
            </a:r>
            <a:endParaRPr b="1" sz="244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5" name="Google Shape;865;p87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6" name="Google Shape;86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87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il Casting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8" name="Google Shape;868;p87"/>
          <p:cNvSpPr txBox="1"/>
          <p:nvPr/>
        </p:nvSpPr>
        <p:spPr>
          <a:xfrm>
            <a:off x="270750" y="782150"/>
            <a:ext cx="445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Lato"/>
                <a:ea typeface="Lato"/>
                <a:cs typeface="Lato"/>
                <a:sym typeface="Lato"/>
              </a:rPr>
              <a:t>Ci permette di passare da un tipo all’altro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9" name="Google Shape;869;p87"/>
          <p:cNvSpPr txBox="1"/>
          <p:nvPr/>
        </p:nvSpPr>
        <p:spPr>
          <a:xfrm>
            <a:off x="340275" y="1611175"/>
            <a:ext cx="7363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Courier New"/>
                <a:ea typeface="Courier New"/>
                <a:cs typeface="Courier New"/>
                <a:sym typeface="Courier New"/>
              </a:rPr>
              <a:t>weight = 80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Courier New"/>
                <a:ea typeface="Courier New"/>
                <a:cs typeface="Courier New"/>
                <a:sym typeface="Courier New"/>
              </a:rPr>
              <a:t>weight_float = float(weight) # 80.0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Courier New"/>
                <a:ea typeface="Courier New"/>
                <a:cs typeface="Courier New"/>
                <a:sym typeface="Courier New"/>
              </a:rPr>
              <a:t>weight_int = int(weight_float) # 80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88"/>
          <p:cNvSpPr txBox="1"/>
          <p:nvPr/>
        </p:nvSpPr>
        <p:spPr>
          <a:xfrm>
            <a:off x="239800" y="123700"/>
            <a:ext cx="55689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it" sz="244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Il Casting</a:t>
            </a:r>
            <a:endParaRPr b="1" sz="244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5" name="Google Shape;875;p88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6" name="Google Shape;87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88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il Casting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8" name="Google Shape;878;p88"/>
          <p:cNvSpPr txBox="1"/>
          <p:nvPr/>
        </p:nvSpPr>
        <p:spPr>
          <a:xfrm>
            <a:off x="270750" y="782150"/>
            <a:ext cx="445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Lato"/>
                <a:ea typeface="Lato"/>
                <a:cs typeface="Lato"/>
                <a:sym typeface="Lato"/>
              </a:rPr>
              <a:t>Ci permette di passare da un tipo all’altro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9" name="Google Shape;879;p88"/>
          <p:cNvSpPr txBox="1"/>
          <p:nvPr/>
        </p:nvSpPr>
        <p:spPr>
          <a:xfrm>
            <a:off x="340275" y="1611175"/>
            <a:ext cx="7363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Courier New"/>
                <a:ea typeface="Courier New"/>
                <a:cs typeface="Courier New"/>
                <a:sym typeface="Courier New"/>
              </a:rPr>
              <a:t>weight = 80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Courier New"/>
                <a:ea typeface="Courier New"/>
                <a:cs typeface="Courier New"/>
                <a:sym typeface="Courier New"/>
              </a:rPr>
              <a:t>weight_float = float(weight) # 80.0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Courier New"/>
                <a:ea typeface="Courier New"/>
                <a:cs typeface="Courier New"/>
                <a:sym typeface="Courier New"/>
              </a:rPr>
              <a:t>weight_str = str(weight_float) # “80.0”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89"/>
          <p:cNvSpPr/>
          <p:nvPr/>
        </p:nvSpPr>
        <p:spPr>
          <a:xfrm>
            <a:off x="-94000" y="-85050"/>
            <a:ext cx="9237900" cy="5228700"/>
          </a:xfrm>
          <a:prstGeom prst="rect">
            <a:avLst/>
          </a:prstGeom>
          <a:solidFill>
            <a:srgbClr val="3341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89"/>
          <p:cNvSpPr txBox="1"/>
          <p:nvPr/>
        </p:nvSpPr>
        <p:spPr>
          <a:xfrm>
            <a:off x="0" y="124025"/>
            <a:ext cx="91440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AI Week</a:t>
            </a:r>
            <a:endParaRPr sz="3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86" name="Google Shape;88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2625" y="4548275"/>
            <a:ext cx="1638725" cy="265225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89"/>
          <p:cNvSpPr txBox="1"/>
          <p:nvPr/>
        </p:nvSpPr>
        <p:spPr>
          <a:xfrm>
            <a:off x="0" y="2633450"/>
            <a:ext cx="914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alle Collezioni</a:t>
            </a:r>
            <a:endParaRPr b="1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8" name="Google Shape;888;p89"/>
          <p:cNvSpPr txBox="1"/>
          <p:nvPr/>
        </p:nvSpPr>
        <p:spPr>
          <a:xfrm>
            <a:off x="-93875" y="3172250"/>
            <a:ext cx="92379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44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presentato da</a:t>
            </a:r>
            <a:endParaRPr sz="144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4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Giuseppe Gullo</a:t>
            </a:r>
            <a:endParaRPr sz="184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9" name="Google Shape;889;p89"/>
          <p:cNvSpPr txBox="1"/>
          <p:nvPr/>
        </p:nvSpPr>
        <p:spPr>
          <a:xfrm>
            <a:off x="-47050" y="2094650"/>
            <a:ext cx="9144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Giorno 1</a:t>
            </a:r>
            <a:endParaRPr sz="24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90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5" name="Google Shape;89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90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alle Collezioni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7" name="Google Shape;897;p90"/>
          <p:cNvSpPr txBox="1"/>
          <p:nvPr/>
        </p:nvSpPr>
        <p:spPr>
          <a:xfrm>
            <a:off x="579900" y="440675"/>
            <a:ext cx="527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Cosa sono le Collezioni</a:t>
            </a:r>
            <a:endParaRPr sz="32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898" name="Google Shape;898;p90"/>
          <p:cNvSpPr txBox="1"/>
          <p:nvPr/>
        </p:nvSpPr>
        <p:spPr>
          <a:xfrm>
            <a:off x="579900" y="1159025"/>
            <a:ext cx="7109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Le collezioni sono tipi di dati</a:t>
            </a:r>
            <a:endParaRPr sz="20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che possiamo utilizzare per </a:t>
            </a:r>
            <a:endParaRPr sz="20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raggruppare insieme più dati.</a:t>
            </a:r>
            <a:endParaRPr sz="20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91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4" name="Google Shape;90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91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Collezioni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06" name="Google Shape;906;p91"/>
          <p:cNvPicPr preferRelativeResize="0"/>
          <p:nvPr/>
        </p:nvPicPr>
        <p:blipFill rotWithShape="1">
          <a:blip r:embed="rId4">
            <a:alphaModFix/>
          </a:blip>
          <a:srcRect b="9420" l="0" r="0" t="0"/>
          <a:stretch/>
        </p:blipFill>
        <p:spPr>
          <a:xfrm>
            <a:off x="212675" y="1919328"/>
            <a:ext cx="1337675" cy="1304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91"/>
          <p:cNvPicPr preferRelativeResize="0"/>
          <p:nvPr/>
        </p:nvPicPr>
        <p:blipFill rotWithShape="1">
          <a:blip r:embed="rId4">
            <a:alphaModFix/>
          </a:blip>
          <a:srcRect b="9420" l="0" r="0" t="0"/>
          <a:stretch/>
        </p:blipFill>
        <p:spPr>
          <a:xfrm>
            <a:off x="1270525" y="2113312"/>
            <a:ext cx="1138800" cy="111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91"/>
          <p:cNvPicPr preferRelativeResize="0"/>
          <p:nvPr/>
        </p:nvPicPr>
        <p:blipFill rotWithShape="1">
          <a:blip r:embed="rId4">
            <a:alphaModFix/>
          </a:blip>
          <a:srcRect b="9420" l="0" r="0" t="0"/>
          <a:stretch/>
        </p:blipFill>
        <p:spPr>
          <a:xfrm>
            <a:off x="2187200" y="1965712"/>
            <a:ext cx="1290125" cy="125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91"/>
          <p:cNvPicPr preferRelativeResize="0"/>
          <p:nvPr/>
        </p:nvPicPr>
        <p:blipFill rotWithShape="1">
          <a:blip r:embed="rId4">
            <a:alphaModFix/>
          </a:blip>
          <a:srcRect b="9420" l="0" r="0" t="0"/>
          <a:stretch/>
        </p:blipFill>
        <p:spPr>
          <a:xfrm>
            <a:off x="4162563" y="2193604"/>
            <a:ext cx="1056520" cy="10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91"/>
          <p:cNvSpPr txBox="1"/>
          <p:nvPr/>
        </p:nvSpPr>
        <p:spPr>
          <a:xfrm>
            <a:off x="329050" y="1611725"/>
            <a:ext cx="11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Lato"/>
                <a:ea typeface="Lato"/>
                <a:cs typeface="Lato"/>
                <a:sym typeface="Lato"/>
              </a:rPr>
              <a:t>180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1" name="Google Shape;911;p91"/>
          <p:cNvSpPr txBox="1"/>
          <p:nvPr/>
        </p:nvSpPr>
        <p:spPr>
          <a:xfrm>
            <a:off x="1287475" y="1793400"/>
            <a:ext cx="11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Lato"/>
                <a:ea typeface="Lato"/>
                <a:cs typeface="Lato"/>
                <a:sym typeface="Lato"/>
              </a:rPr>
              <a:t>168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2" name="Google Shape;912;p91"/>
          <p:cNvSpPr txBox="1"/>
          <p:nvPr/>
        </p:nvSpPr>
        <p:spPr>
          <a:xfrm>
            <a:off x="2279800" y="1662925"/>
            <a:ext cx="11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Lato"/>
                <a:ea typeface="Lato"/>
                <a:cs typeface="Lato"/>
                <a:sym typeface="Lato"/>
              </a:rPr>
              <a:t>177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3" name="Google Shape;913;p91"/>
          <p:cNvSpPr txBox="1"/>
          <p:nvPr/>
        </p:nvSpPr>
        <p:spPr>
          <a:xfrm>
            <a:off x="4114175" y="1793400"/>
            <a:ext cx="11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Lato"/>
                <a:ea typeface="Lato"/>
                <a:cs typeface="Lato"/>
                <a:sym typeface="Lato"/>
              </a:rPr>
              <a:t>165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14" name="Google Shape;914;p91"/>
          <p:cNvPicPr preferRelativeResize="0"/>
          <p:nvPr/>
        </p:nvPicPr>
        <p:blipFill rotWithShape="1">
          <a:blip r:embed="rId4">
            <a:alphaModFix/>
          </a:blip>
          <a:srcRect b="9420" l="0" r="0" t="0"/>
          <a:stretch/>
        </p:blipFill>
        <p:spPr>
          <a:xfrm>
            <a:off x="3182250" y="2081475"/>
            <a:ext cx="1204125" cy="1174525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91"/>
          <p:cNvSpPr txBox="1"/>
          <p:nvPr/>
        </p:nvSpPr>
        <p:spPr>
          <a:xfrm>
            <a:off x="3231850" y="1681275"/>
            <a:ext cx="11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Lato"/>
                <a:ea typeface="Lato"/>
                <a:cs typeface="Lato"/>
                <a:sym typeface="Lato"/>
              </a:rPr>
              <a:t>171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6" name="Google Shape;916;p91"/>
          <p:cNvSpPr txBox="1"/>
          <p:nvPr/>
        </p:nvSpPr>
        <p:spPr>
          <a:xfrm>
            <a:off x="329050" y="235800"/>
            <a:ext cx="527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Facciamo un esempio</a:t>
            </a:r>
            <a:endParaRPr sz="32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/>
        </p:nvSpPr>
        <p:spPr>
          <a:xfrm>
            <a:off x="182900" y="77025"/>
            <a:ext cx="6153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Python è il linguaggio </a:t>
            </a:r>
            <a:endParaRPr sz="24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di Data Science, Machine Learning e AI</a:t>
            </a:r>
            <a:endParaRPr sz="24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46" name="Google Shape;146;p20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9" name="Google Shape;14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400" y="1000425"/>
            <a:ext cx="4529825" cy="375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Python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92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2" name="Google Shape;922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92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Collezioni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24" name="Google Shape;924;p92"/>
          <p:cNvPicPr preferRelativeResize="0"/>
          <p:nvPr/>
        </p:nvPicPr>
        <p:blipFill rotWithShape="1">
          <a:blip r:embed="rId4">
            <a:alphaModFix/>
          </a:blip>
          <a:srcRect b="9420" l="0" r="0" t="0"/>
          <a:stretch/>
        </p:blipFill>
        <p:spPr>
          <a:xfrm>
            <a:off x="271200" y="1312053"/>
            <a:ext cx="1337675" cy="1304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92"/>
          <p:cNvPicPr preferRelativeResize="0"/>
          <p:nvPr/>
        </p:nvPicPr>
        <p:blipFill rotWithShape="1">
          <a:blip r:embed="rId4">
            <a:alphaModFix/>
          </a:blip>
          <a:srcRect b="9420" l="0" r="0" t="0"/>
          <a:stretch/>
        </p:blipFill>
        <p:spPr>
          <a:xfrm>
            <a:off x="1329050" y="1506037"/>
            <a:ext cx="1138800" cy="111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92"/>
          <p:cNvPicPr preferRelativeResize="0"/>
          <p:nvPr/>
        </p:nvPicPr>
        <p:blipFill rotWithShape="1">
          <a:blip r:embed="rId4">
            <a:alphaModFix/>
          </a:blip>
          <a:srcRect b="9420" l="0" r="0" t="0"/>
          <a:stretch/>
        </p:blipFill>
        <p:spPr>
          <a:xfrm>
            <a:off x="2245725" y="1358437"/>
            <a:ext cx="1290125" cy="125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92"/>
          <p:cNvPicPr preferRelativeResize="0"/>
          <p:nvPr/>
        </p:nvPicPr>
        <p:blipFill rotWithShape="1">
          <a:blip r:embed="rId4">
            <a:alphaModFix/>
          </a:blip>
          <a:srcRect b="9420" l="0" r="0" t="0"/>
          <a:stretch/>
        </p:blipFill>
        <p:spPr>
          <a:xfrm>
            <a:off x="4221088" y="1586329"/>
            <a:ext cx="1056520" cy="10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92"/>
          <p:cNvSpPr txBox="1"/>
          <p:nvPr/>
        </p:nvSpPr>
        <p:spPr>
          <a:xfrm>
            <a:off x="387575" y="1004450"/>
            <a:ext cx="11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Lato"/>
                <a:ea typeface="Lato"/>
                <a:cs typeface="Lato"/>
                <a:sym typeface="Lato"/>
              </a:rPr>
              <a:t>180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9" name="Google Shape;929;p92"/>
          <p:cNvSpPr txBox="1"/>
          <p:nvPr/>
        </p:nvSpPr>
        <p:spPr>
          <a:xfrm>
            <a:off x="1346000" y="1186125"/>
            <a:ext cx="11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Lato"/>
                <a:ea typeface="Lato"/>
                <a:cs typeface="Lato"/>
                <a:sym typeface="Lato"/>
              </a:rPr>
              <a:t>168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0" name="Google Shape;930;p92"/>
          <p:cNvSpPr txBox="1"/>
          <p:nvPr/>
        </p:nvSpPr>
        <p:spPr>
          <a:xfrm>
            <a:off x="2338325" y="1055650"/>
            <a:ext cx="11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Lato"/>
                <a:ea typeface="Lato"/>
                <a:cs typeface="Lato"/>
                <a:sym typeface="Lato"/>
              </a:rPr>
              <a:t>177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1" name="Google Shape;931;p92"/>
          <p:cNvSpPr txBox="1"/>
          <p:nvPr/>
        </p:nvSpPr>
        <p:spPr>
          <a:xfrm>
            <a:off x="4172700" y="1186125"/>
            <a:ext cx="11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Lato"/>
                <a:ea typeface="Lato"/>
                <a:cs typeface="Lato"/>
                <a:sym typeface="Lato"/>
              </a:rPr>
              <a:t>165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32" name="Google Shape;932;p92"/>
          <p:cNvPicPr preferRelativeResize="0"/>
          <p:nvPr/>
        </p:nvPicPr>
        <p:blipFill rotWithShape="1">
          <a:blip r:embed="rId4">
            <a:alphaModFix/>
          </a:blip>
          <a:srcRect b="9420" l="0" r="0" t="0"/>
          <a:stretch/>
        </p:blipFill>
        <p:spPr>
          <a:xfrm>
            <a:off x="3240775" y="1474200"/>
            <a:ext cx="1204125" cy="1174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92"/>
          <p:cNvSpPr txBox="1"/>
          <p:nvPr/>
        </p:nvSpPr>
        <p:spPr>
          <a:xfrm>
            <a:off x="3290375" y="1074000"/>
            <a:ext cx="11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Lato"/>
                <a:ea typeface="Lato"/>
                <a:cs typeface="Lato"/>
                <a:sym typeface="Lato"/>
              </a:rPr>
              <a:t>171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4" name="Google Shape;934;p92"/>
          <p:cNvSpPr txBox="1"/>
          <p:nvPr/>
        </p:nvSpPr>
        <p:spPr>
          <a:xfrm>
            <a:off x="329050" y="235800"/>
            <a:ext cx="527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Facciamo un esempio</a:t>
            </a:r>
            <a:endParaRPr sz="32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935" name="Google Shape;935;p92"/>
          <p:cNvSpPr txBox="1"/>
          <p:nvPr/>
        </p:nvSpPr>
        <p:spPr>
          <a:xfrm>
            <a:off x="538900" y="2741250"/>
            <a:ext cx="3906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Courier New"/>
                <a:ea typeface="Courier New"/>
                <a:cs typeface="Courier New"/>
                <a:sym typeface="Courier New"/>
              </a:rPr>
              <a:t>height_1 = 180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Courier New"/>
                <a:ea typeface="Courier New"/>
                <a:cs typeface="Courier New"/>
                <a:sym typeface="Courier New"/>
              </a:rPr>
              <a:t>height_2 = 168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Courier New"/>
                <a:ea typeface="Courier New"/>
                <a:cs typeface="Courier New"/>
                <a:sym typeface="Courier New"/>
              </a:rPr>
              <a:t>height_3 = 177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Courier New"/>
                <a:ea typeface="Courier New"/>
                <a:cs typeface="Courier New"/>
                <a:sym typeface="Courier New"/>
              </a:rPr>
              <a:t>height_4 = 171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Courier New"/>
                <a:ea typeface="Courier New"/>
                <a:cs typeface="Courier New"/>
                <a:sym typeface="Courier New"/>
              </a:rPr>
              <a:t>height_5 = 165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93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1" name="Google Shape;941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93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Collezioni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43" name="Google Shape;943;p93"/>
          <p:cNvPicPr preferRelativeResize="0"/>
          <p:nvPr/>
        </p:nvPicPr>
        <p:blipFill rotWithShape="1">
          <a:blip r:embed="rId4">
            <a:alphaModFix/>
          </a:blip>
          <a:srcRect b="9420" l="0" r="0" t="0"/>
          <a:stretch/>
        </p:blipFill>
        <p:spPr>
          <a:xfrm>
            <a:off x="271200" y="1312053"/>
            <a:ext cx="1337675" cy="1304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93"/>
          <p:cNvPicPr preferRelativeResize="0"/>
          <p:nvPr/>
        </p:nvPicPr>
        <p:blipFill rotWithShape="1">
          <a:blip r:embed="rId4">
            <a:alphaModFix/>
          </a:blip>
          <a:srcRect b="9420" l="0" r="0" t="0"/>
          <a:stretch/>
        </p:blipFill>
        <p:spPr>
          <a:xfrm>
            <a:off x="1329050" y="1506037"/>
            <a:ext cx="1138800" cy="111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93"/>
          <p:cNvPicPr preferRelativeResize="0"/>
          <p:nvPr/>
        </p:nvPicPr>
        <p:blipFill rotWithShape="1">
          <a:blip r:embed="rId4">
            <a:alphaModFix/>
          </a:blip>
          <a:srcRect b="9420" l="0" r="0" t="0"/>
          <a:stretch/>
        </p:blipFill>
        <p:spPr>
          <a:xfrm>
            <a:off x="2245725" y="1358437"/>
            <a:ext cx="1290125" cy="125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93"/>
          <p:cNvPicPr preferRelativeResize="0"/>
          <p:nvPr/>
        </p:nvPicPr>
        <p:blipFill rotWithShape="1">
          <a:blip r:embed="rId4">
            <a:alphaModFix/>
          </a:blip>
          <a:srcRect b="9420" l="0" r="0" t="0"/>
          <a:stretch/>
        </p:blipFill>
        <p:spPr>
          <a:xfrm>
            <a:off x="4221088" y="1586329"/>
            <a:ext cx="1056520" cy="10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93"/>
          <p:cNvSpPr txBox="1"/>
          <p:nvPr/>
        </p:nvSpPr>
        <p:spPr>
          <a:xfrm>
            <a:off x="387575" y="1004450"/>
            <a:ext cx="11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Lato"/>
                <a:ea typeface="Lato"/>
                <a:cs typeface="Lato"/>
                <a:sym typeface="Lato"/>
              </a:rPr>
              <a:t>180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8" name="Google Shape;948;p93"/>
          <p:cNvSpPr txBox="1"/>
          <p:nvPr/>
        </p:nvSpPr>
        <p:spPr>
          <a:xfrm>
            <a:off x="1346000" y="1186125"/>
            <a:ext cx="11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Lato"/>
                <a:ea typeface="Lato"/>
                <a:cs typeface="Lato"/>
                <a:sym typeface="Lato"/>
              </a:rPr>
              <a:t>168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9" name="Google Shape;949;p93"/>
          <p:cNvSpPr txBox="1"/>
          <p:nvPr/>
        </p:nvSpPr>
        <p:spPr>
          <a:xfrm>
            <a:off x="2338325" y="1055650"/>
            <a:ext cx="11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Lato"/>
                <a:ea typeface="Lato"/>
                <a:cs typeface="Lato"/>
                <a:sym typeface="Lato"/>
              </a:rPr>
              <a:t>177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0" name="Google Shape;950;p93"/>
          <p:cNvSpPr txBox="1"/>
          <p:nvPr/>
        </p:nvSpPr>
        <p:spPr>
          <a:xfrm>
            <a:off x="4172700" y="1186125"/>
            <a:ext cx="11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Lato"/>
                <a:ea typeface="Lato"/>
                <a:cs typeface="Lato"/>
                <a:sym typeface="Lato"/>
              </a:rPr>
              <a:t>165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51" name="Google Shape;951;p93"/>
          <p:cNvPicPr preferRelativeResize="0"/>
          <p:nvPr/>
        </p:nvPicPr>
        <p:blipFill rotWithShape="1">
          <a:blip r:embed="rId4">
            <a:alphaModFix/>
          </a:blip>
          <a:srcRect b="9420" l="0" r="0" t="0"/>
          <a:stretch/>
        </p:blipFill>
        <p:spPr>
          <a:xfrm>
            <a:off x="3240775" y="1474200"/>
            <a:ext cx="1204125" cy="1174525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93"/>
          <p:cNvSpPr txBox="1"/>
          <p:nvPr/>
        </p:nvSpPr>
        <p:spPr>
          <a:xfrm>
            <a:off x="3290375" y="1074000"/>
            <a:ext cx="11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Lato"/>
                <a:ea typeface="Lato"/>
                <a:cs typeface="Lato"/>
                <a:sym typeface="Lato"/>
              </a:rPr>
              <a:t>171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3" name="Google Shape;953;p93"/>
          <p:cNvSpPr txBox="1"/>
          <p:nvPr/>
        </p:nvSpPr>
        <p:spPr>
          <a:xfrm>
            <a:off x="329050" y="235800"/>
            <a:ext cx="527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Facciamo un esempio</a:t>
            </a:r>
            <a:endParaRPr sz="32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954" name="Google Shape;954;p93"/>
          <p:cNvSpPr txBox="1"/>
          <p:nvPr/>
        </p:nvSpPr>
        <p:spPr>
          <a:xfrm>
            <a:off x="538900" y="2741250"/>
            <a:ext cx="3906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Courier New"/>
                <a:ea typeface="Courier New"/>
                <a:cs typeface="Courier New"/>
                <a:sym typeface="Courier New"/>
              </a:rPr>
              <a:t>height_1 = 180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Courier New"/>
                <a:ea typeface="Courier New"/>
                <a:cs typeface="Courier New"/>
                <a:sym typeface="Courier New"/>
              </a:rPr>
              <a:t>height_2 = 168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Courier New"/>
                <a:ea typeface="Courier New"/>
                <a:cs typeface="Courier New"/>
                <a:sym typeface="Courier New"/>
              </a:rPr>
              <a:t>height_3 = 177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Courier New"/>
                <a:ea typeface="Courier New"/>
                <a:cs typeface="Courier New"/>
                <a:sym typeface="Courier New"/>
              </a:rPr>
              <a:t>height_4 = 171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Courier New"/>
                <a:ea typeface="Courier New"/>
                <a:cs typeface="Courier New"/>
                <a:sym typeface="Courier New"/>
              </a:rPr>
              <a:t>height_5 = 165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55" name="Google Shape;955;p93"/>
          <p:cNvSpPr/>
          <p:nvPr/>
        </p:nvSpPr>
        <p:spPr>
          <a:xfrm>
            <a:off x="702350" y="2695000"/>
            <a:ext cx="1953600" cy="19755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94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1" name="Google Shape;96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94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Collezioni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63" name="Google Shape;963;p94"/>
          <p:cNvPicPr preferRelativeResize="0"/>
          <p:nvPr/>
        </p:nvPicPr>
        <p:blipFill rotWithShape="1">
          <a:blip r:embed="rId4">
            <a:alphaModFix/>
          </a:blip>
          <a:srcRect b="9420" l="0" r="0" t="0"/>
          <a:stretch/>
        </p:blipFill>
        <p:spPr>
          <a:xfrm>
            <a:off x="271200" y="1312053"/>
            <a:ext cx="1337675" cy="1304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94"/>
          <p:cNvPicPr preferRelativeResize="0"/>
          <p:nvPr/>
        </p:nvPicPr>
        <p:blipFill rotWithShape="1">
          <a:blip r:embed="rId4">
            <a:alphaModFix/>
          </a:blip>
          <a:srcRect b="9420" l="0" r="0" t="0"/>
          <a:stretch/>
        </p:blipFill>
        <p:spPr>
          <a:xfrm>
            <a:off x="1329050" y="1506037"/>
            <a:ext cx="1138800" cy="111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94"/>
          <p:cNvPicPr preferRelativeResize="0"/>
          <p:nvPr/>
        </p:nvPicPr>
        <p:blipFill rotWithShape="1">
          <a:blip r:embed="rId4">
            <a:alphaModFix/>
          </a:blip>
          <a:srcRect b="9420" l="0" r="0" t="0"/>
          <a:stretch/>
        </p:blipFill>
        <p:spPr>
          <a:xfrm>
            <a:off x="2245725" y="1358437"/>
            <a:ext cx="1290125" cy="125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94"/>
          <p:cNvPicPr preferRelativeResize="0"/>
          <p:nvPr/>
        </p:nvPicPr>
        <p:blipFill rotWithShape="1">
          <a:blip r:embed="rId4">
            <a:alphaModFix/>
          </a:blip>
          <a:srcRect b="9420" l="0" r="0" t="0"/>
          <a:stretch/>
        </p:blipFill>
        <p:spPr>
          <a:xfrm>
            <a:off x="4221088" y="1586329"/>
            <a:ext cx="1056520" cy="10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94"/>
          <p:cNvSpPr txBox="1"/>
          <p:nvPr/>
        </p:nvSpPr>
        <p:spPr>
          <a:xfrm>
            <a:off x="387575" y="1004450"/>
            <a:ext cx="11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Lato"/>
                <a:ea typeface="Lato"/>
                <a:cs typeface="Lato"/>
                <a:sym typeface="Lato"/>
              </a:rPr>
              <a:t>180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8" name="Google Shape;968;p94"/>
          <p:cNvSpPr txBox="1"/>
          <p:nvPr/>
        </p:nvSpPr>
        <p:spPr>
          <a:xfrm>
            <a:off x="1346000" y="1186125"/>
            <a:ext cx="11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Lato"/>
                <a:ea typeface="Lato"/>
                <a:cs typeface="Lato"/>
                <a:sym typeface="Lato"/>
              </a:rPr>
              <a:t>168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9" name="Google Shape;969;p94"/>
          <p:cNvSpPr txBox="1"/>
          <p:nvPr/>
        </p:nvSpPr>
        <p:spPr>
          <a:xfrm>
            <a:off x="2338325" y="1055650"/>
            <a:ext cx="11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Lato"/>
                <a:ea typeface="Lato"/>
                <a:cs typeface="Lato"/>
                <a:sym typeface="Lato"/>
              </a:rPr>
              <a:t>177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0" name="Google Shape;970;p94"/>
          <p:cNvSpPr txBox="1"/>
          <p:nvPr/>
        </p:nvSpPr>
        <p:spPr>
          <a:xfrm>
            <a:off x="4172700" y="1186125"/>
            <a:ext cx="11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Lato"/>
                <a:ea typeface="Lato"/>
                <a:cs typeface="Lato"/>
                <a:sym typeface="Lato"/>
              </a:rPr>
              <a:t>165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71" name="Google Shape;971;p94"/>
          <p:cNvPicPr preferRelativeResize="0"/>
          <p:nvPr/>
        </p:nvPicPr>
        <p:blipFill rotWithShape="1">
          <a:blip r:embed="rId4">
            <a:alphaModFix/>
          </a:blip>
          <a:srcRect b="9420" l="0" r="0" t="0"/>
          <a:stretch/>
        </p:blipFill>
        <p:spPr>
          <a:xfrm>
            <a:off x="3240775" y="1474200"/>
            <a:ext cx="1204125" cy="1174525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94"/>
          <p:cNvSpPr txBox="1"/>
          <p:nvPr/>
        </p:nvSpPr>
        <p:spPr>
          <a:xfrm>
            <a:off x="3290375" y="1074000"/>
            <a:ext cx="11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Lato"/>
                <a:ea typeface="Lato"/>
                <a:cs typeface="Lato"/>
                <a:sym typeface="Lato"/>
              </a:rPr>
              <a:t>171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3" name="Google Shape;973;p94"/>
          <p:cNvSpPr txBox="1"/>
          <p:nvPr/>
        </p:nvSpPr>
        <p:spPr>
          <a:xfrm>
            <a:off x="329050" y="235800"/>
            <a:ext cx="527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Facciamo un esempio</a:t>
            </a:r>
            <a:endParaRPr sz="32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974" name="Google Shape;974;p94"/>
          <p:cNvSpPr txBox="1"/>
          <p:nvPr/>
        </p:nvSpPr>
        <p:spPr>
          <a:xfrm>
            <a:off x="575525" y="2855925"/>
            <a:ext cx="5607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Courier New"/>
                <a:ea typeface="Courier New"/>
                <a:cs typeface="Courier New"/>
                <a:sym typeface="Courier New"/>
              </a:rPr>
              <a:t>heights = [180, 168, 177, 171, 165]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95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0" name="Google Shape;98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95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Collezioni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82" name="Google Shape;982;p95"/>
          <p:cNvPicPr preferRelativeResize="0"/>
          <p:nvPr/>
        </p:nvPicPr>
        <p:blipFill rotWithShape="1">
          <a:blip r:embed="rId4">
            <a:alphaModFix/>
          </a:blip>
          <a:srcRect b="9420" l="0" r="0" t="0"/>
          <a:stretch/>
        </p:blipFill>
        <p:spPr>
          <a:xfrm>
            <a:off x="253600" y="2081228"/>
            <a:ext cx="1337675" cy="1304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95"/>
          <p:cNvPicPr preferRelativeResize="0"/>
          <p:nvPr/>
        </p:nvPicPr>
        <p:blipFill rotWithShape="1">
          <a:blip r:embed="rId4">
            <a:alphaModFix/>
          </a:blip>
          <a:srcRect b="9420" l="0" r="0" t="0"/>
          <a:stretch/>
        </p:blipFill>
        <p:spPr>
          <a:xfrm>
            <a:off x="1311450" y="2275212"/>
            <a:ext cx="1138800" cy="111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95"/>
          <p:cNvPicPr preferRelativeResize="0"/>
          <p:nvPr/>
        </p:nvPicPr>
        <p:blipFill rotWithShape="1">
          <a:blip r:embed="rId4">
            <a:alphaModFix/>
          </a:blip>
          <a:srcRect b="9420" l="0" r="0" t="0"/>
          <a:stretch/>
        </p:blipFill>
        <p:spPr>
          <a:xfrm>
            <a:off x="2228125" y="2127612"/>
            <a:ext cx="1290125" cy="125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95"/>
          <p:cNvPicPr preferRelativeResize="0"/>
          <p:nvPr/>
        </p:nvPicPr>
        <p:blipFill rotWithShape="1">
          <a:blip r:embed="rId4">
            <a:alphaModFix/>
          </a:blip>
          <a:srcRect b="9420" l="0" r="0" t="0"/>
          <a:stretch/>
        </p:blipFill>
        <p:spPr>
          <a:xfrm>
            <a:off x="4203488" y="2355504"/>
            <a:ext cx="1056520" cy="10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95"/>
          <p:cNvSpPr txBox="1"/>
          <p:nvPr/>
        </p:nvSpPr>
        <p:spPr>
          <a:xfrm>
            <a:off x="369975" y="1773625"/>
            <a:ext cx="11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Lato"/>
                <a:ea typeface="Lato"/>
                <a:cs typeface="Lato"/>
                <a:sym typeface="Lato"/>
              </a:rPr>
              <a:t>180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7" name="Google Shape;987;p95"/>
          <p:cNvSpPr txBox="1"/>
          <p:nvPr/>
        </p:nvSpPr>
        <p:spPr>
          <a:xfrm>
            <a:off x="1328400" y="1955300"/>
            <a:ext cx="11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Lato"/>
                <a:ea typeface="Lato"/>
                <a:cs typeface="Lato"/>
                <a:sym typeface="Lato"/>
              </a:rPr>
              <a:t>168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8" name="Google Shape;988;p95"/>
          <p:cNvSpPr txBox="1"/>
          <p:nvPr/>
        </p:nvSpPr>
        <p:spPr>
          <a:xfrm>
            <a:off x="2320725" y="1824825"/>
            <a:ext cx="11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Lato"/>
                <a:ea typeface="Lato"/>
                <a:cs typeface="Lato"/>
                <a:sym typeface="Lato"/>
              </a:rPr>
              <a:t>177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9" name="Google Shape;989;p95"/>
          <p:cNvSpPr txBox="1"/>
          <p:nvPr/>
        </p:nvSpPr>
        <p:spPr>
          <a:xfrm>
            <a:off x="4155100" y="1955300"/>
            <a:ext cx="11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Lato"/>
                <a:ea typeface="Lato"/>
                <a:cs typeface="Lato"/>
                <a:sym typeface="Lato"/>
              </a:rPr>
              <a:t>165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90" name="Google Shape;990;p95"/>
          <p:cNvPicPr preferRelativeResize="0"/>
          <p:nvPr/>
        </p:nvPicPr>
        <p:blipFill rotWithShape="1">
          <a:blip r:embed="rId4">
            <a:alphaModFix/>
          </a:blip>
          <a:srcRect b="9420" l="0" r="0" t="0"/>
          <a:stretch/>
        </p:blipFill>
        <p:spPr>
          <a:xfrm>
            <a:off x="3223175" y="2243375"/>
            <a:ext cx="1204125" cy="1174525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95"/>
          <p:cNvSpPr txBox="1"/>
          <p:nvPr/>
        </p:nvSpPr>
        <p:spPr>
          <a:xfrm>
            <a:off x="3272775" y="1843175"/>
            <a:ext cx="11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Lato"/>
                <a:ea typeface="Lato"/>
                <a:cs typeface="Lato"/>
                <a:sym typeface="Lato"/>
              </a:rPr>
              <a:t>171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2" name="Google Shape;992;p95"/>
          <p:cNvSpPr txBox="1"/>
          <p:nvPr/>
        </p:nvSpPr>
        <p:spPr>
          <a:xfrm>
            <a:off x="329050" y="235800"/>
            <a:ext cx="527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Quando usare le collezioni?</a:t>
            </a:r>
            <a:endParaRPr sz="32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993" name="Google Shape;993;p95"/>
          <p:cNvSpPr txBox="1"/>
          <p:nvPr/>
        </p:nvSpPr>
        <p:spPr>
          <a:xfrm>
            <a:off x="557925" y="3625100"/>
            <a:ext cx="5607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Courier New"/>
                <a:ea typeface="Courier New"/>
                <a:cs typeface="Courier New"/>
                <a:sym typeface="Courier New"/>
              </a:rPr>
              <a:t>heights = [180, 168, 177, 171, 165]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94" name="Google Shape;994;p95"/>
          <p:cNvSpPr txBox="1"/>
          <p:nvPr/>
        </p:nvSpPr>
        <p:spPr>
          <a:xfrm>
            <a:off x="369975" y="825650"/>
            <a:ext cx="7109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Quando il tipo di informazione da immagazzinare </a:t>
            </a:r>
            <a:endParaRPr sz="20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è la stessa</a:t>
            </a:r>
            <a:endParaRPr sz="20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96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0" name="Google Shape;100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96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Collezioni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2" name="Google Shape;1002;p96"/>
          <p:cNvSpPr txBox="1"/>
          <p:nvPr/>
        </p:nvSpPr>
        <p:spPr>
          <a:xfrm>
            <a:off x="329050" y="235800"/>
            <a:ext cx="527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Quando usare le collezioni?</a:t>
            </a:r>
            <a:endParaRPr sz="32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003" name="Google Shape;1003;p96"/>
          <p:cNvSpPr txBox="1"/>
          <p:nvPr/>
        </p:nvSpPr>
        <p:spPr>
          <a:xfrm>
            <a:off x="369975" y="1793150"/>
            <a:ext cx="6981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Courier New"/>
                <a:ea typeface="Courier New"/>
                <a:cs typeface="Courier New"/>
                <a:sym typeface="Courier New"/>
              </a:rPr>
              <a:t>emails = [</a:t>
            </a:r>
            <a:r>
              <a:rPr lang="it" sz="13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giuseppe@professiona.ai</a:t>
            </a:r>
            <a:r>
              <a:rPr lang="it" sz="1300">
                <a:latin typeface="Courier New"/>
                <a:ea typeface="Courier New"/>
                <a:cs typeface="Courier New"/>
                <a:sym typeface="Courier New"/>
              </a:rPr>
              <a:t>, elontor@profession.ai]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04" name="Google Shape;1004;p96"/>
          <p:cNvSpPr txBox="1"/>
          <p:nvPr/>
        </p:nvSpPr>
        <p:spPr>
          <a:xfrm>
            <a:off x="369975" y="825650"/>
            <a:ext cx="710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Quando il tipo di informazione da immagazzinare  è la stessa</a:t>
            </a:r>
            <a:endParaRPr sz="16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97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0" name="Google Shape;101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97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Collezioni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2" name="Google Shape;1012;p97"/>
          <p:cNvSpPr txBox="1"/>
          <p:nvPr/>
        </p:nvSpPr>
        <p:spPr>
          <a:xfrm>
            <a:off x="329050" y="235800"/>
            <a:ext cx="527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Quando usare le collezioni?</a:t>
            </a:r>
            <a:endParaRPr sz="32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013" name="Google Shape;1013;p97"/>
          <p:cNvSpPr txBox="1"/>
          <p:nvPr/>
        </p:nvSpPr>
        <p:spPr>
          <a:xfrm>
            <a:off x="329050" y="1025275"/>
            <a:ext cx="7109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EURISTICA</a:t>
            </a:r>
            <a:endParaRPr b="1" sz="20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4" name="Google Shape;1014;p97"/>
          <p:cNvSpPr txBox="1"/>
          <p:nvPr/>
        </p:nvSpPr>
        <p:spPr>
          <a:xfrm>
            <a:off x="329050" y="1406675"/>
            <a:ext cx="71097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Se la denominazione di base che vuoi dare alle variabili è la stessa, </a:t>
            </a:r>
            <a:endParaRPr sz="16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allora è molto probabile che tu debba usare una collezione.</a:t>
            </a:r>
            <a:endParaRPr sz="16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98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0" name="Google Shape;1020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98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Collezioni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2" name="Google Shape;1022;p98"/>
          <p:cNvSpPr txBox="1"/>
          <p:nvPr/>
        </p:nvSpPr>
        <p:spPr>
          <a:xfrm>
            <a:off x="329050" y="235800"/>
            <a:ext cx="527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Collezioni in Python</a:t>
            </a:r>
            <a:endParaRPr sz="32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023" name="Google Shape;1023;p98"/>
          <p:cNvSpPr txBox="1"/>
          <p:nvPr/>
        </p:nvSpPr>
        <p:spPr>
          <a:xfrm>
            <a:off x="579900" y="1159025"/>
            <a:ext cx="7109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Liste</a:t>
            </a:r>
            <a:endParaRPr b="1" sz="24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4" name="Google Shape;1024;p98"/>
          <p:cNvSpPr txBox="1"/>
          <p:nvPr/>
        </p:nvSpPr>
        <p:spPr>
          <a:xfrm>
            <a:off x="579900" y="1662925"/>
            <a:ext cx="7109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Contengono dati che possono cambiare</a:t>
            </a:r>
            <a:r>
              <a:rPr lang="it" sz="20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 (mutabile)</a:t>
            </a:r>
            <a:endParaRPr sz="20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5" name="Google Shape;1025;p98"/>
          <p:cNvSpPr txBox="1"/>
          <p:nvPr/>
        </p:nvSpPr>
        <p:spPr>
          <a:xfrm>
            <a:off x="579900" y="2531600"/>
            <a:ext cx="5607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Courier New"/>
                <a:ea typeface="Courier New"/>
                <a:cs typeface="Courier New"/>
                <a:sym typeface="Courier New"/>
              </a:rPr>
              <a:t>heights = [180, 168, 177, 171, 165]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99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1" name="Google Shape;1031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99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Collezioni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3" name="Google Shape;1033;p99"/>
          <p:cNvSpPr txBox="1"/>
          <p:nvPr/>
        </p:nvSpPr>
        <p:spPr>
          <a:xfrm>
            <a:off x="329050" y="235800"/>
            <a:ext cx="527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Collezioni in Python</a:t>
            </a:r>
            <a:endParaRPr sz="32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034" name="Google Shape;1034;p99"/>
          <p:cNvSpPr txBox="1"/>
          <p:nvPr/>
        </p:nvSpPr>
        <p:spPr>
          <a:xfrm>
            <a:off x="579900" y="1159025"/>
            <a:ext cx="7109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Tuple</a:t>
            </a:r>
            <a:endParaRPr b="1" sz="24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5" name="Google Shape;1035;p99"/>
          <p:cNvSpPr txBox="1"/>
          <p:nvPr/>
        </p:nvSpPr>
        <p:spPr>
          <a:xfrm>
            <a:off x="579900" y="1662925"/>
            <a:ext cx="7109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Contengono dati che non possono cambiare </a:t>
            </a:r>
            <a:r>
              <a:rPr lang="it" sz="20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(immutabile)</a:t>
            </a:r>
            <a:endParaRPr sz="20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6" name="Google Shape;1036;p99"/>
          <p:cNvSpPr txBox="1"/>
          <p:nvPr/>
        </p:nvSpPr>
        <p:spPr>
          <a:xfrm>
            <a:off x="579900" y="2531600"/>
            <a:ext cx="5607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Courier New"/>
                <a:ea typeface="Courier New"/>
                <a:cs typeface="Courier New"/>
                <a:sym typeface="Courier New"/>
              </a:rPr>
              <a:t>heights = (180, 168, 177, 171, 165)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00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2" name="Google Shape;1042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100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Collezioni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4" name="Google Shape;1044;p100"/>
          <p:cNvSpPr txBox="1"/>
          <p:nvPr/>
        </p:nvSpPr>
        <p:spPr>
          <a:xfrm>
            <a:off x="329050" y="235800"/>
            <a:ext cx="527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Collezioni in Python</a:t>
            </a:r>
            <a:endParaRPr sz="32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045" name="Google Shape;1045;p100"/>
          <p:cNvSpPr txBox="1"/>
          <p:nvPr/>
        </p:nvSpPr>
        <p:spPr>
          <a:xfrm>
            <a:off x="579900" y="1159025"/>
            <a:ext cx="7109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Set</a:t>
            </a:r>
            <a:endParaRPr b="1" sz="24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6" name="Google Shape;1046;p100"/>
          <p:cNvSpPr txBox="1"/>
          <p:nvPr/>
        </p:nvSpPr>
        <p:spPr>
          <a:xfrm>
            <a:off x="579900" y="1662925"/>
            <a:ext cx="71097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Contengono dati unici non ordinati</a:t>
            </a:r>
            <a:endParaRPr sz="22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(ordinati secondo una funzione di hashing)</a:t>
            </a:r>
            <a:endParaRPr sz="22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7" name="Google Shape;1047;p100"/>
          <p:cNvSpPr txBox="1"/>
          <p:nvPr/>
        </p:nvSpPr>
        <p:spPr>
          <a:xfrm>
            <a:off x="579900" y="2660775"/>
            <a:ext cx="7411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names = {"Antonio", "Giuseppe","Giuseppe"}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Courier New"/>
                <a:ea typeface="Courier New"/>
                <a:cs typeface="Courier New"/>
                <a:sym typeface="Courier New"/>
              </a:rPr>
              <a:t>print(names) # {“Antonio”, “Giuseppe”}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01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3" name="Google Shape;1053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p101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Collezioni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5" name="Google Shape;1055;p101"/>
          <p:cNvSpPr txBox="1"/>
          <p:nvPr/>
        </p:nvSpPr>
        <p:spPr>
          <a:xfrm>
            <a:off x="329050" y="235800"/>
            <a:ext cx="527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Collezioni in Python</a:t>
            </a:r>
            <a:endParaRPr sz="32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056" name="Google Shape;1056;p101"/>
          <p:cNvSpPr txBox="1"/>
          <p:nvPr/>
        </p:nvSpPr>
        <p:spPr>
          <a:xfrm>
            <a:off x="579900" y="1159025"/>
            <a:ext cx="7109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Dizionari</a:t>
            </a:r>
            <a:endParaRPr b="1" sz="24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7" name="Google Shape;1057;p101"/>
          <p:cNvSpPr txBox="1"/>
          <p:nvPr/>
        </p:nvSpPr>
        <p:spPr>
          <a:xfrm>
            <a:off x="579900" y="1662925"/>
            <a:ext cx="710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Contengono dati in formato chiave-valore</a:t>
            </a:r>
            <a:endParaRPr sz="22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8" name="Google Shape;1058;p101"/>
          <p:cNvSpPr txBox="1"/>
          <p:nvPr/>
        </p:nvSpPr>
        <p:spPr>
          <a:xfrm>
            <a:off x="579900" y="2317400"/>
            <a:ext cx="741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Courier New"/>
                <a:ea typeface="Courier New"/>
                <a:cs typeface="Courier New"/>
                <a:sym typeface="Courier New"/>
              </a:rPr>
              <a:t>shopping_list = {“latte”:5, “tofu”:2, “cereali”:3}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1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Introduzione al corso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21"/>
          <p:cNvSpPr/>
          <p:nvPr/>
        </p:nvSpPr>
        <p:spPr>
          <a:xfrm>
            <a:off x="-14625" y="13425"/>
            <a:ext cx="9173400" cy="473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1"/>
          <p:cNvSpPr txBox="1"/>
          <p:nvPr/>
        </p:nvSpPr>
        <p:spPr>
          <a:xfrm>
            <a:off x="835825" y="178650"/>
            <a:ext cx="527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QUANDO STUDI DATA SCIENCE E AI</a:t>
            </a:r>
            <a:endParaRPr sz="2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62" name="Google Shape;162;p21"/>
          <p:cNvSpPr txBox="1"/>
          <p:nvPr/>
        </p:nvSpPr>
        <p:spPr>
          <a:xfrm>
            <a:off x="835875" y="4029275"/>
            <a:ext cx="527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SENZA SAPER PROGRAMMARE</a:t>
            </a:r>
            <a:endParaRPr sz="2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63" name="Google Shape;16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825" y="897938"/>
            <a:ext cx="5275500" cy="2966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02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4" name="Google Shape;1064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102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Collezioni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6" name="Google Shape;1066;p102"/>
          <p:cNvSpPr txBox="1"/>
          <p:nvPr/>
        </p:nvSpPr>
        <p:spPr>
          <a:xfrm>
            <a:off x="329050" y="235800"/>
            <a:ext cx="527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Collezioni in Python</a:t>
            </a:r>
            <a:endParaRPr sz="32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067" name="Google Shape;1067;p102"/>
          <p:cNvSpPr txBox="1"/>
          <p:nvPr/>
        </p:nvSpPr>
        <p:spPr>
          <a:xfrm>
            <a:off x="579900" y="1159025"/>
            <a:ext cx="7109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Dizionari</a:t>
            </a:r>
            <a:endParaRPr b="1" sz="24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8" name="Google Shape;1068;p102"/>
          <p:cNvSpPr txBox="1"/>
          <p:nvPr/>
        </p:nvSpPr>
        <p:spPr>
          <a:xfrm>
            <a:off x="579900" y="1662925"/>
            <a:ext cx="710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Contengono dati in formato chiave-valore</a:t>
            </a:r>
            <a:endParaRPr sz="22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9" name="Google Shape;1069;p102"/>
          <p:cNvSpPr txBox="1"/>
          <p:nvPr/>
        </p:nvSpPr>
        <p:spPr>
          <a:xfrm>
            <a:off x="579900" y="2317400"/>
            <a:ext cx="741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Courier New"/>
                <a:ea typeface="Courier New"/>
                <a:cs typeface="Courier New"/>
                <a:sym typeface="Courier New"/>
              </a:rPr>
              <a:t>shopping_list = {“latte”:5, “tofu”:2, “cereali”:3}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70" name="Google Shape;1070;p102"/>
          <p:cNvSpPr txBox="1"/>
          <p:nvPr/>
        </p:nvSpPr>
        <p:spPr>
          <a:xfrm>
            <a:off x="2295775" y="2895038"/>
            <a:ext cx="180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CHIAVE</a:t>
            </a:r>
            <a:endParaRPr sz="12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071" name="Google Shape;1071;p102"/>
          <p:cNvSpPr/>
          <p:nvPr/>
        </p:nvSpPr>
        <p:spPr>
          <a:xfrm>
            <a:off x="3111925" y="2712675"/>
            <a:ext cx="158400" cy="1824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102"/>
          <p:cNvSpPr txBox="1"/>
          <p:nvPr/>
        </p:nvSpPr>
        <p:spPr>
          <a:xfrm>
            <a:off x="3602950" y="2895038"/>
            <a:ext cx="180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CHIAVE</a:t>
            </a:r>
            <a:endParaRPr sz="12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073" name="Google Shape;1073;p102"/>
          <p:cNvSpPr/>
          <p:nvPr/>
        </p:nvSpPr>
        <p:spPr>
          <a:xfrm>
            <a:off x="4419100" y="2712675"/>
            <a:ext cx="158400" cy="1824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102"/>
          <p:cNvSpPr txBox="1"/>
          <p:nvPr/>
        </p:nvSpPr>
        <p:spPr>
          <a:xfrm>
            <a:off x="4892425" y="2871313"/>
            <a:ext cx="180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CHIAVE</a:t>
            </a:r>
            <a:endParaRPr sz="12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075" name="Google Shape;1075;p102"/>
          <p:cNvSpPr/>
          <p:nvPr/>
        </p:nvSpPr>
        <p:spPr>
          <a:xfrm>
            <a:off x="5708575" y="2688950"/>
            <a:ext cx="158400" cy="1824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103"/>
          <p:cNvSpPr/>
          <p:nvPr/>
        </p:nvSpPr>
        <p:spPr>
          <a:xfrm>
            <a:off x="-14625" y="4748600"/>
            <a:ext cx="9158700" cy="394800"/>
          </a:xfrm>
          <a:prstGeom prst="rect">
            <a:avLst/>
          </a:prstGeom>
          <a:solidFill>
            <a:srgbClr val="3341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1" name="Google Shape;1081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50" y="4830849"/>
            <a:ext cx="1410350" cy="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103"/>
          <p:cNvSpPr txBox="1"/>
          <p:nvPr/>
        </p:nvSpPr>
        <p:spPr>
          <a:xfrm>
            <a:off x="6701400" y="4748600"/>
            <a:ext cx="24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Introduzione al Collezioni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3" name="Google Shape;1083;p103"/>
          <p:cNvSpPr txBox="1"/>
          <p:nvPr/>
        </p:nvSpPr>
        <p:spPr>
          <a:xfrm>
            <a:off x="329050" y="235800"/>
            <a:ext cx="527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Collezioni in Python</a:t>
            </a:r>
            <a:endParaRPr sz="32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084" name="Google Shape;1084;p103"/>
          <p:cNvSpPr txBox="1"/>
          <p:nvPr/>
        </p:nvSpPr>
        <p:spPr>
          <a:xfrm>
            <a:off x="579900" y="1159025"/>
            <a:ext cx="7109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Dizionari</a:t>
            </a:r>
            <a:endParaRPr b="1" sz="24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5" name="Google Shape;1085;p103"/>
          <p:cNvSpPr txBox="1"/>
          <p:nvPr/>
        </p:nvSpPr>
        <p:spPr>
          <a:xfrm>
            <a:off x="579900" y="1662925"/>
            <a:ext cx="710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rgbClr val="334150"/>
                </a:solidFill>
                <a:latin typeface="Lato"/>
                <a:ea typeface="Lato"/>
                <a:cs typeface="Lato"/>
                <a:sym typeface="Lato"/>
              </a:rPr>
              <a:t>Contengono dati in formato chiave-valore</a:t>
            </a:r>
            <a:endParaRPr sz="2200">
              <a:solidFill>
                <a:srgbClr val="33415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6" name="Google Shape;1086;p103"/>
          <p:cNvSpPr txBox="1"/>
          <p:nvPr/>
        </p:nvSpPr>
        <p:spPr>
          <a:xfrm>
            <a:off x="579900" y="2317400"/>
            <a:ext cx="741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Courier New"/>
                <a:ea typeface="Courier New"/>
                <a:cs typeface="Courier New"/>
                <a:sym typeface="Courier New"/>
              </a:rPr>
              <a:t>shopping_list = {“latte”:5, “tofu”:2, “cereali”:3}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87" name="Google Shape;1087;p103"/>
          <p:cNvSpPr txBox="1"/>
          <p:nvPr/>
        </p:nvSpPr>
        <p:spPr>
          <a:xfrm>
            <a:off x="2877061" y="2895038"/>
            <a:ext cx="180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VALORE</a:t>
            </a:r>
            <a:endParaRPr sz="12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088" name="Google Shape;1088;p103"/>
          <p:cNvSpPr/>
          <p:nvPr/>
        </p:nvSpPr>
        <p:spPr>
          <a:xfrm>
            <a:off x="3693211" y="2712675"/>
            <a:ext cx="158400" cy="1824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03"/>
          <p:cNvSpPr txBox="1"/>
          <p:nvPr/>
        </p:nvSpPr>
        <p:spPr>
          <a:xfrm>
            <a:off x="4086336" y="2895038"/>
            <a:ext cx="180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VALORE</a:t>
            </a:r>
            <a:endParaRPr sz="12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090" name="Google Shape;1090;p103"/>
          <p:cNvSpPr/>
          <p:nvPr/>
        </p:nvSpPr>
        <p:spPr>
          <a:xfrm>
            <a:off x="4902486" y="2712675"/>
            <a:ext cx="158400" cy="1824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103"/>
          <p:cNvSpPr txBox="1"/>
          <p:nvPr/>
        </p:nvSpPr>
        <p:spPr>
          <a:xfrm>
            <a:off x="5700761" y="2895038"/>
            <a:ext cx="180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45818E"/>
                </a:solidFill>
                <a:latin typeface="Lato Black"/>
                <a:ea typeface="Lato Black"/>
                <a:cs typeface="Lato Black"/>
                <a:sym typeface="Lato Black"/>
              </a:rPr>
              <a:t>VALORE</a:t>
            </a:r>
            <a:endParaRPr sz="1200">
              <a:solidFill>
                <a:srgbClr val="45818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092" name="Google Shape;1092;p103"/>
          <p:cNvSpPr/>
          <p:nvPr/>
        </p:nvSpPr>
        <p:spPr>
          <a:xfrm>
            <a:off x="6516911" y="2712675"/>
            <a:ext cx="158400" cy="1824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